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1" r:id="rId3"/>
    <p:sldId id="281" r:id="rId4"/>
    <p:sldId id="282" r:id="rId5"/>
    <p:sldId id="283" r:id="rId6"/>
    <p:sldId id="461" r:id="rId7"/>
    <p:sldId id="284" r:id="rId8"/>
    <p:sldId id="285" r:id="rId9"/>
    <p:sldId id="286" r:id="rId10"/>
    <p:sldId id="287" r:id="rId11"/>
    <p:sldId id="390" r:id="rId12"/>
    <p:sldId id="391" r:id="rId13"/>
    <p:sldId id="450" r:id="rId14"/>
    <p:sldId id="449" r:id="rId15"/>
    <p:sldId id="361" r:id="rId16"/>
    <p:sldId id="453" r:id="rId17"/>
    <p:sldId id="451" r:id="rId18"/>
    <p:sldId id="332" r:id="rId19"/>
    <p:sldId id="455" r:id="rId20"/>
    <p:sldId id="454" r:id="rId21"/>
    <p:sldId id="456" r:id="rId22"/>
    <p:sldId id="457" r:id="rId23"/>
    <p:sldId id="458" r:id="rId24"/>
    <p:sldId id="459" r:id="rId25"/>
    <p:sldId id="371" r:id="rId26"/>
    <p:sldId id="420" r:id="rId27"/>
    <p:sldId id="460" r:id="rId28"/>
    <p:sldId id="280" r:id="rId29"/>
    <p:sldId id="275" r:id="rId30"/>
    <p:sldId id="276" r:id="rId31"/>
    <p:sldId id="277" r:id="rId32"/>
    <p:sldId id="268" r:id="rId33"/>
    <p:sldId id="265"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4"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A0995009-D21A-4826-AD8B-D3D48F2D4858}" type="datetimeFigureOut">
              <a:rPr lang="de-DE" smtClean="0"/>
              <a:t>29.06.2022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B894372-D6DE-47F2-8F8A-07B0CC6FB52A}" type="slidenum">
              <a:rPr lang="de-DE" smtClean="0"/>
              <a:t>‹Nr.›</a:t>
            </a:fld>
            <a:endParaRPr lang="de-D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107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0995009-D21A-4826-AD8B-D3D48F2D4858}" type="datetimeFigureOut">
              <a:rPr lang="de-DE" smtClean="0"/>
              <a:t>29.06.2022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B894372-D6DE-47F2-8F8A-07B0CC6FB52A}" type="slidenum">
              <a:rPr lang="de-DE" smtClean="0"/>
              <a:t>‹Nr.›</a:t>
            </a:fld>
            <a:endParaRPr lang="de-DE"/>
          </a:p>
        </p:txBody>
      </p:sp>
    </p:spTree>
    <p:extLst>
      <p:ext uri="{BB962C8B-B14F-4D97-AF65-F5344CB8AC3E}">
        <p14:creationId xmlns:p14="http://schemas.microsoft.com/office/powerpoint/2010/main" val="1743014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0995009-D21A-4826-AD8B-D3D48F2D4858}" type="datetimeFigureOut">
              <a:rPr lang="de-DE" smtClean="0"/>
              <a:t>29.06.2022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B894372-D6DE-47F2-8F8A-07B0CC6FB52A}" type="slidenum">
              <a:rPr lang="de-DE" smtClean="0"/>
              <a:t>‹Nr.›</a:t>
            </a:fld>
            <a:endParaRPr lang="de-DE"/>
          </a:p>
        </p:txBody>
      </p:sp>
    </p:spTree>
    <p:extLst>
      <p:ext uri="{BB962C8B-B14F-4D97-AF65-F5344CB8AC3E}">
        <p14:creationId xmlns:p14="http://schemas.microsoft.com/office/powerpoint/2010/main" val="3688230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0995009-D21A-4826-AD8B-D3D48F2D4858}" type="datetimeFigureOut">
              <a:rPr lang="de-DE" smtClean="0"/>
              <a:t>29.06.2022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B894372-D6DE-47F2-8F8A-07B0CC6FB52A}" type="slidenum">
              <a:rPr lang="de-DE" smtClean="0"/>
              <a:t>‹Nr.›</a:t>
            </a:fld>
            <a:endParaRPr lang="de-DE"/>
          </a:p>
        </p:txBody>
      </p:sp>
    </p:spTree>
    <p:extLst>
      <p:ext uri="{BB962C8B-B14F-4D97-AF65-F5344CB8AC3E}">
        <p14:creationId xmlns:p14="http://schemas.microsoft.com/office/powerpoint/2010/main" val="1671556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A0995009-D21A-4826-AD8B-D3D48F2D4858}" type="datetimeFigureOut">
              <a:rPr lang="de-DE" smtClean="0"/>
              <a:t>29.06.2022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5B894372-D6DE-47F2-8F8A-07B0CC6FB52A}" type="slidenum">
              <a:rPr lang="de-DE" smtClean="0"/>
              <a:t>‹Nr.›</a:t>
            </a:fld>
            <a:endParaRPr lang="de-D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617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A0995009-D21A-4826-AD8B-D3D48F2D4858}" type="datetimeFigureOut">
              <a:rPr lang="de-DE" smtClean="0"/>
              <a:t>29.06.2022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B894372-D6DE-47F2-8F8A-07B0CC6FB52A}" type="slidenum">
              <a:rPr lang="de-DE" smtClean="0"/>
              <a:t>‹Nr.›</a:t>
            </a:fld>
            <a:endParaRPr lang="de-DE"/>
          </a:p>
        </p:txBody>
      </p:sp>
    </p:spTree>
    <p:extLst>
      <p:ext uri="{BB962C8B-B14F-4D97-AF65-F5344CB8AC3E}">
        <p14:creationId xmlns:p14="http://schemas.microsoft.com/office/powerpoint/2010/main" val="30940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22960" y="2582334"/>
            <a:ext cx="3703320" cy="32867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63440" y="2582334"/>
            <a:ext cx="3703320" cy="32867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0995009-D21A-4826-AD8B-D3D48F2D4858}" type="datetimeFigureOut">
              <a:rPr lang="de-DE" smtClean="0"/>
              <a:t>29.06.2022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5B894372-D6DE-47F2-8F8A-07B0CC6FB52A}" type="slidenum">
              <a:rPr lang="de-DE" smtClean="0"/>
              <a:t>‹Nr.›</a:t>
            </a:fld>
            <a:endParaRPr lang="de-DE"/>
          </a:p>
        </p:txBody>
      </p:sp>
    </p:spTree>
    <p:extLst>
      <p:ext uri="{BB962C8B-B14F-4D97-AF65-F5344CB8AC3E}">
        <p14:creationId xmlns:p14="http://schemas.microsoft.com/office/powerpoint/2010/main" val="290330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A0995009-D21A-4826-AD8B-D3D48F2D4858}" type="datetimeFigureOut">
              <a:rPr lang="de-DE" smtClean="0"/>
              <a:t>29.06.2022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5B894372-D6DE-47F2-8F8A-07B0CC6FB52A}" type="slidenum">
              <a:rPr lang="de-DE" smtClean="0"/>
              <a:t>‹Nr.›</a:t>
            </a:fld>
            <a:endParaRPr lang="de-DE"/>
          </a:p>
        </p:txBody>
      </p:sp>
    </p:spTree>
    <p:extLst>
      <p:ext uri="{BB962C8B-B14F-4D97-AF65-F5344CB8AC3E}">
        <p14:creationId xmlns:p14="http://schemas.microsoft.com/office/powerpoint/2010/main" val="4149058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0995009-D21A-4826-AD8B-D3D48F2D4858}" type="datetimeFigureOut">
              <a:rPr lang="de-DE" smtClean="0"/>
              <a:t>29.06.2022</a:t>
            </a:fld>
            <a:endParaRPr lang="de-D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DE"/>
          </a:p>
        </p:txBody>
      </p:sp>
      <p:sp>
        <p:nvSpPr>
          <p:cNvPr id="9" name="Slide Number Placeholder 8"/>
          <p:cNvSpPr>
            <a:spLocks noGrp="1"/>
          </p:cNvSpPr>
          <p:nvPr>
            <p:ph type="sldNum" sz="quarter" idx="12"/>
          </p:nvPr>
        </p:nvSpPr>
        <p:spPr/>
        <p:txBody>
          <a:bodyPr/>
          <a:lstStyle/>
          <a:p>
            <a:fld id="{5B894372-D6DE-47F2-8F8A-07B0CC6FB52A}" type="slidenum">
              <a:rPr lang="de-DE" smtClean="0"/>
              <a:t>‹Nr.›</a:t>
            </a:fld>
            <a:endParaRPr lang="de-DE"/>
          </a:p>
        </p:txBody>
      </p:sp>
    </p:spTree>
    <p:extLst>
      <p:ext uri="{BB962C8B-B14F-4D97-AF65-F5344CB8AC3E}">
        <p14:creationId xmlns:p14="http://schemas.microsoft.com/office/powerpoint/2010/main" val="90630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0995009-D21A-4826-AD8B-D3D48F2D4858}" type="datetimeFigureOut">
              <a:rPr lang="de-DE" smtClean="0"/>
              <a:t>29.06.2022</a:t>
            </a:fld>
            <a:endParaRPr lang="de-DE"/>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de-D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B894372-D6DE-47F2-8F8A-07B0CC6FB52A}" type="slidenum">
              <a:rPr lang="de-DE" smtClean="0"/>
              <a:t>‹Nr.›</a:t>
            </a:fld>
            <a:endParaRPr lang="de-DE"/>
          </a:p>
        </p:txBody>
      </p:sp>
    </p:spTree>
    <p:extLst>
      <p:ext uri="{BB962C8B-B14F-4D97-AF65-F5344CB8AC3E}">
        <p14:creationId xmlns:p14="http://schemas.microsoft.com/office/powerpoint/2010/main" val="424669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A0995009-D21A-4826-AD8B-D3D48F2D4858}" type="datetimeFigureOut">
              <a:rPr lang="de-DE" smtClean="0"/>
              <a:t>29.06.2022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5B894372-D6DE-47F2-8F8A-07B0CC6FB52A}" type="slidenum">
              <a:rPr lang="de-DE" smtClean="0"/>
              <a:t>‹Nr.›</a:t>
            </a:fld>
            <a:endParaRPr lang="de-DE"/>
          </a:p>
        </p:txBody>
      </p:sp>
    </p:spTree>
    <p:extLst>
      <p:ext uri="{BB962C8B-B14F-4D97-AF65-F5344CB8AC3E}">
        <p14:creationId xmlns:p14="http://schemas.microsoft.com/office/powerpoint/2010/main" val="2221136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0995009-D21A-4826-AD8B-D3D48F2D4858}" type="datetimeFigureOut">
              <a:rPr lang="de-DE" smtClean="0"/>
              <a:t>29.06.2022</a:t>
            </a:fld>
            <a:endParaRPr lang="de-DE"/>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e-DE"/>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B894372-D6DE-47F2-8F8A-07B0CC6FB52A}" type="slidenum">
              <a:rPr lang="de-DE" smtClean="0"/>
              <a:t>‹Nr.›</a:t>
            </a:fld>
            <a:endParaRPr lang="de-DE"/>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345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pi.org/people/jori-kandra/" TargetMode="External"/><Relationship Id="rId2" Type="http://schemas.openxmlformats.org/officeDocument/2006/relationships/hyperlink" Target="https://www.epi.org/people/lawrence-mishe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wiwo.de/erfolg/management/vorstandsgehaelter-shareholder-value-macht-angelsaechsische-manager-reich/12201980.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macrohistory.net/?sermons=the-distribution-of-wealth-in-germany-1895-2018"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londoncg.com/covid19/covid-19/covid-19-will-likely-transform-global-production-says-un-report/"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609601"/>
            <a:ext cx="7772400" cy="2675383"/>
          </a:xfrm>
        </p:spPr>
        <p:txBody>
          <a:bodyPr>
            <a:normAutofit/>
          </a:bodyPr>
          <a:lstStyle/>
          <a:p>
            <a:pPr algn="ctr"/>
            <a:r>
              <a:rPr lang="en-GB" sz="2800" b="1" dirty="0">
                <a:effectLst/>
                <a:latin typeface="Times New Roman" panose="02020603050405020304" pitchFamily="18" charset="0"/>
                <a:ea typeface="Calibri" panose="020F0502020204030204" pitchFamily="34" charset="0"/>
              </a:rPr>
              <a:t>The crisis of neoliberal globalisation</a:t>
            </a:r>
            <a:br>
              <a:rPr lang="en-GB" sz="2800" b="1" dirty="0">
                <a:latin typeface="Times New Roman" panose="02020603050405020304" pitchFamily="18" charset="0"/>
                <a:ea typeface="Calibri" panose="020F0502020204030204" pitchFamily="34" charset="0"/>
              </a:rPr>
            </a:br>
            <a:br>
              <a:rPr lang="en-GB" sz="2000" b="1" dirty="0">
                <a:latin typeface="Times New Roman" panose="02020603050405020304" pitchFamily="18" charset="0"/>
                <a:ea typeface="Calibri" panose="020F0502020204030204" pitchFamily="34" charset="0"/>
              </a:rPr>
            </a:br>
            <a:r>
              <a:rPr lang="en-GB" sz="2000" b="1" dirty="0">
                <a:latin typeface="Times New Roman" panose="02020603050405020304" pitchFamily="18" charset="0"/>
                <a:ea typeface="Calibri" panose="020F0502020204030204" pitchFamily="34" charset="0"/>
              </a:rPr>
              <a:t>International Summer School </a:t>
            </a:r>
            <a:br>
              <a:rPr lang="en-GB" sz="2000" b="1" dirty="0">
                <a:latin typeface="Times New Roman" panose="02020603050405020304" pitchFamily="18" charset="0"/>
                <a:ea typeface="Calibri" panose="020F0502020204030204" pitchFamily="34" charset="0"/>
              </a:rPr>
            </a:br>
            <a:r>
              <a:rPr lang="en-GB" sz="2000" b="1" dirty="0">
                <a:latin typeface="Times New Roman" panose="02020603050405020304" pitchFamily="18" charset="0"/>
                <a:ea typeface="Calibri" panose="020F0502020204030204" pitchFamily="34" charset="0"/>
              </a:rPr>
              <a:t>Alice Salomon University Berlin</a:t>
            </a:r>
            <a:br>
              <a:rPr lang="en-GB" sz="2000" b="1" dirty="0">
                <a:latin typeface="Times New Roman" panose="02020603050405020304" pitchFamily="18" charset="0"/>
                <a:ea typeface="Calibri" panose="020F0502020204030204" pitchFamily="34" charset="0"/>
              </a:rPr>
            </a:br>
            <a:br>
              <a:rPr lang="en-GB" sz="2800" b="1" dirty="0">
                <a:latin typeface="Times New Roman" panose="02020603050405020304" pitchFamily="18" charset="0"/>
                <a:ea typeface="Calibri" panose="020F0502020204030204" pitchFamily="34" charset="0"/>
              </a:rPr>
            </a:br>
            <a:r>
              <a:rPr lang="de-DE" sz="1800" dirty="0">
                <a:effectLst/>
                <a:latin typeface="Times New Roman" panose="02020603050405020304" pitchFamily="18" charset="0"/>
                <a:ea typeface="Calibri" panose="020F0502020204030204" pitchFamily="34" charset="0"/>
              </a:rPr>
              <a:t>June 2022</a:t>
            </a:r>
            <a:endParaRPr lang="de-DE" dirty="0"/>
          </a:p>
        </p:txBody>
      </p:sp>
      <p:sp>
        <p:nvSpPr>
          <p:cNvPr id="3" name="Untertitel 2"/>
          <p:cNvSpPr>
            <a:spLocks noGrp="1"/>
          </p:cNvSpPr>
          <p:nvPr>
            <p:ph type="subTitle" idx="1"/>
          </p:nvPr>
        </p:nvSpPr>
        <p:spPr>
          <a:xfrm>
            <a:off x="1187624" y="4581128"/>
            <a:ext cx="6400800" cy="2095128"/>
          </a:xfrm>
        </p:spPr>
        <p:txBody>
          <a:bodyPr/>
          <a:lstStyle/>
          <a:p>
            <a:r>
              <a:rPr lang="de-DE" dirty="0"/>
              <a:t>Hansjörg Herr</a:t>
            </a:r>
          </a:p>
          <a:p>
            <a:r>
              <a:rPr lang="de-DE" dirty="0"/>
              <a:t>Berlin School </a:t>
            </a:r>
            <a:r>
              <a:rPr lang="de-DE" dirty="0" err="1"/>
              <a:t>of</a:t>
            </a:r>
            <a:r>
              <a:rPr lang="de-DE" dirty="0"/>
              <a:t> Economics </a:t>
            </a:r>
            <a:r>
              <a:rPr lang="de-DE" dirty="0" err="1"/>
              <a:t>and</a:t>
            </a:r>
            <a:r>
              <a:rPr lang="de-DE" dirty="0"/>
              <a:t> Law</a:t>
            </a:r>
          </a:p>
        </p:txBody>
      </p:sp>
    </p:spTree>
    <p:extLst>
      <p:ext uri="{BB962C8B-B14F-4D97-AF65-F5344CB8AC3E}">
        <p14:creationId xmlns:p14="http://schemas.microsoft.com/office/powerpoint/2010/main" val="2883310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7D972-FC18-33A4-536C-17F56F16F8F9}"/>
              </a:ext>
            </a:extLst>
          </p:cNvPr>
          <p:cNvSpPr>
            <a:spLocks noGrp="1"/>
          </p:cNvSpPr>
          <p:nvPr>
            <p:ph type="title"/>
          </p:nvPr>
        </p:nvSpPr>
        <p:spPr>
          <a:xfrm>
            <a:off x="822960" y="286605"/>
            <a:ext cx="7543800" cy="766132"/>
          </a:xfrm>
        </p:spPr>
        <p:txBody>
          <a:bodyPr/>
          <a:lstStyle/>
          <a:p>
            <a:r>
              <a:rPr lang="en-GB" sz="1800" b="1" dirty="0">
                <a:solidFill>
                  <a:srgbClr val="000000"/>
                </a:solidFill>
                <a:effectLst/>
                <a:latin typeface="TimesNewRomanPS-BoldMT"/>
                <a:ea typeface="TimesNewRomanPS-BoldMT"/>
                <a:cs typeface="TimesNewRomanPS-BoldMT"/>
              </a:rPr>
              <a:t>Share price development in EMU and selected EMU countries, 1999 – Q1 2022, index 1999= 100 </a:t>
            </a:r>
            <a:endParaRPr lang="en-GB" dirty="0"/>
          </a:p>
        </p:txBody>
      </p:sp>
      <p:pic>
        <p:nvPicPr>
          <p:cNvPr id="4" name="Inhaltsplatzhalter 3">
            <a:extLst>
              <a:ext uri="{FF2B5EF4-FFF2-40B4-BE49-F238E27FC236}">
                <a16:creationId xmlns:a16="http://schemas.microsoft.com/office/drawing/2014/main" id="{400A9F16-2A1E-2C46-8DA3-B3C5D0B954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55577" y="1196752"/>
            <a:ext cx="7611184" cy="4536503"/>
          </a:xfrm>
          <a:prstGeom prst="rect">
            <a:avLst/>
          </a:prstGeom>
        </p:spPr>
      </p:pic>
      <p:sp>
        <p:nvSpPr>
          <p:cNvPr id="5" name="Textfeld 4">
            <a:extLst>
              <a:ext uri="{FF2B5EF4-FFF2-40B4-BE49-F238E27FC236}">
                <a16:creationId xmlns:a16="http://schemas.microsoft.com/office/drawing/2014/main" id="{B87C8A3E-1762-6E2F-23C4-7070BCC651C5}"/>
              </a:ext>
            </a:extLst>
          </p:cNvPr>
          <p:cNvSpPr txBox="1"/>
          <p:nvPr/>
        </p:nvSpPr>
        <p:spPr>
          <a:xfrm>
            <a:off x="822960" y="5901950"/>
            <a:ext cx="3749040" cy="646331"/>
          </a:xfrm>
          <a:prstGeom prst="rect">
            <a:avLst/>
          </a:prstGeom>
          <a:noFill/>
        </p:spPr>
        <p:txBody>
          <a:bodyPr wrap="square" rtlCol="0">
            <a:spAutoFit/>
          </a:bodyPr>
          <a:lstStyle/>
          <a:p>
            <a:r>
              <a:rPr lang="en-GB" sz="1800" dirty="0">
                <a:solidFill>
                  <a:srgbClr val="000000"/>
                </a:solidFill>
                <a:effectLst/>
                <a:latin typeface="TimesNewRomanPS-BoldMT"/>
                <a:ea typeface="TimesNewRomanPS-BoldMT"/>
                <a:cs typeface="TimesNewRomanPS-BoldMT"/>
              </a:rPr>
              <a:t>Source: OECD (2022)</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3275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a:extLst>
              <a:ext uri="{FF2B5EF4-FFF2-40B4-BE49-F238E27FC236}">
                <a16:creationId xmlns:a16="http://schemas.microsoft.com/office/drawing/2014/main" id="{A76AB8AB-DDCD-38D2-E6DC-AAC692606219}"/>
              </a:ext>
            </a:extLst>
          </p:cNvPr>
          <p:cNvSpPr>
            <a:spLocks noGrp="1" noChangeArrowheads="1"/>
          </p:cNvSpPr>
          <p:nvPr>
            <p:ph type="title"/>
          </p:nvPr>
        </p:nvSpPr>
        <p:spPr/>
        <p:txBody>
          <a:bodyPr>
            <a:normAutofit fontScale="90000"/>
          </a:bodyPr>
          <a:lstStyle/>
          <a:p>
            <a:r>
              <a:rPr lang="en-GB" altLang="de-DE" dirty="0"/>
              <a:t>Stakeholder corporate governance system </a:t>
            </a:r>
            <a:r>
              <a:rPr lang="en-GB" altLang="de-DE" sz="2400" dirty="0"/>
              <a:t>(after World War II in almost a all countries)</a:t>
            </a:r>
          </a:p>
        </p:txBody>
      </p:sp>
      <p:sp>
        <p:nvSpPr>
          <p:cNvPr id="31747" name="Inhaltsplatzhalter 2">
            <a:extLst>
              <a:ext uri="{FF2B5EF4-FFF2-40B4-BE49-F238E27FC236}">
                <a16:creationId xmlns:a16="http://schemas.microsoft.com/office/drawing/2014/main" id="{8D161436-2245-46B3-0C1D-33F47BD48123}"/>
              </a:ext>
            </a:extLst>
          </p:cNvPr>
          <p:cNvSpPr>
            <a:spLocks noGrp="1" noChangeArrowheads="1"/>
          </p:cNvSpPr>
          <p:nvPr>
            <p:ph idx="1"/>
          </p:nvPr>
        </p:nvSpPr>
        <p:spPr/>
        <p:txBody>
          <a:bodyPr/>
          <a:lstStyle/>
          <a:p>
            <a:pPr marL="39688" indent="0">
              <a:buFont typeface="Wingdings" panose="05000000000000000000" pitchFamily="2" charset="2"/>
              <a:buNone/>
            </a:pPr>
            <a:endParaRPr lang="en-GB" altLang="de-DE"/>
          </a:p>
        </p:txBody>
      </p:sp>
      <p:sp>
        <p:nvSpPr>
          <p:cNvPr id="31748" name="Foliennummernplatzhalter 3">
            <a:extLst>
              <a:ext uri="{FF2B5EF4-FFF2-40B4-BE49-F238E27FC236}">
                <a16:creationId xmlns:a16="http://schemas.microsoft.com/office/drawing/2014/main" id="{E4E635C6-2AF8-D9A0-D815-DEFDEE9692D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600"/>
              </a:spcBef>
              <a:buClr>
                <a:srgbClr val="B2B2B2"/>
              </a:buClr>
              <a:buSzPct val="89000"/>
              <a:buFont typeface="Wingdings" panose="05000000000000000000" pitchFamily="2" charset="2"/>
              <a:buChar char="n"/>
              <a:defRPr sz="28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CCCC99"/>
              </a:buClr>
              <a:buSzPct val="75000"/>
              <a:buFont typeface="Wingdings" panose="05000000000000000000" pitchFamily="2" charset="2"/>
              <a:buChar char="n"/>
              <a:defRPr sz="2600">
                <a:solidFill>
                  <a:schemeClr val="tx1"/>
                </a:solidFill>
                <a:latin typeface="Arial" panose="020B0604020202020204" pitchFamily="34" charset="0"/>
                <a:sym typeface="Arial" panose="020B0604020202020204" pitchFamily="34" charset="0"/>
              </a:defRPr>
            </a:lvl2pPr>
            <a:lvl3pPr marL="1143000" indent="-228600">
              <a:spcBef>
                <a:spcPts val="500"/>
              </a:spcBef>
              <a:buClr>
                <a:srgbClr val="B2B2B2"/>
              </a:buClr>
              <a:buSzPct val="55000"/>
              <a:buFont typeface="Wingdings" panose="05000000000000000000" pitchFamily="2" charset="2"/>
              <a:buChar char="n"/>
              <a:defRPr sz="23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6BF0180B-4EE5-47AF-AA82-B9D88A913CDA}" type="slidenum">
              <a:rPr lang="en-US" altLang="de-DE" sz="1000" smtClean="0"/>
              <a:pPr>
                <a:spcBef>
                  <a:spcPct val="0"/>
                </a:spcBef>
                <a:buClrTx/>
                <a:buSzTx/>
                <a:buFontTx/>
                <a:buNone/>
              </a:pPr>
              <a:t>11</a:t>
            </a:fld>
            <a:endParaRPr lang="en-US" altLang="de-DE" sz="1000"/>
          </a:p>
        </p:txBody>
      </p:sp>
      <p:sp>
        <p:nvSpPr>
          <p:cNvPr id="31749" name="Textfeld 4">
            <a:extLst>
              <a:ext uri="{FF2B5EF4-FFF2-40B4-BE49-F238E27FC236}">
                <a16:creationId xmlns:a16="http://schemas.microsoft.com/office/drawing/2014/main" id="{2B1DCE29-8B1A-AC04-C84D-D48CB14021B3}"/>
              </a:ext>
            </a:extLst>
          </p:cNvPr>
          <p:cNvSpPr txBox="1">
            <a:spLocks noChangeArrowheads="1"/>
          </p:cNvSpPr>
          <p:nvPr/>
        </p:nvSpPr>
        <p:spPr bwMode="auto">
          <a:xfrm>
            <a:off x="4067175" y="3033713"/>
            <a:ext cx="21145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B2B2B2"/>
              </a:buClr>
              <a:buSzPct val="89000"/>
              <a:buFont typeface="Wingdings" panose="05000000000000000000" pitchFamily="2" charset="2"/>
              <a:buChar char="n"/>
              <a:defRPr sz="28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CCCC99"/>
              </a:buClr>
              <a:buSzPct val="75000"/>
              <a:buFont typeface="Wingdings" panose="05000000000000000000" pitchFamily="2" charset="2"/>
              <a:buChar char="n"/>
              <a:defRPr sz="2600">
                <a:solidFill>
                  <a:schemeClr val="tx1"/>
                </a:solidFill>
                <a:latin typeface="Arial" panose="020B0604020202020204" pitchFamily="34" charset="0"/>
                <a:sym typeface="Arial" panose="020B0604020202020204" pitchFamily="34" charset="0"/>
              </a:defRPr>
            </a:lvl2pPr>
            <a:lvl3pPr marL="1143000" indent="-228600">
              <a:spcBef>
                <a:spcPts val="500"/>
              </a:spcBef>
              <a:buClr>
                <a:srgbClr val="B2B2B2"/>
              </a:buClr>
              <a:buSzPct val="55000"/>
              <a:buFont typeface="Wingdings" panose="05000000000000000000" pitchFamily="2" charset="2"/>
              <a:buChar char="n"/>
              <a:defRPr sz="23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lang="en-GB" altLang="de-DE" sz="1800" b="1">
                <a:solidFill>
                  <a:srgbClr val="FF0000"/>
                </a:solidFill>
              </a:rPr>
              <a:t>Management organising compromise</a:t>
            </a:r>
          </a:p>
        </p:txBody>
      </p:sp>
      <p:sp>
        <p:nvSpPr>
          <p:cNvPr id="31750" name="Textfeld 7">
            <a:extLst>
              <a:ext uri="{FF2B5EF4-FFF2-40B4-BE49-F238E27FC236}">
                <a16:creationId xmlns:a16="http://schemas.microsoft.com/office/drawing/2014/main" id="{156D569C-6414-FEE2-C883-D2F4E63CC222}"/>
              </a:ext>
            </a:extLst>
          </p:cNvPr>
          <p:cNvSpPr txBox="1">
            <a:spLocks noChangeArrowheads="1"/>
          </p:cNvSpPr>
          <p:nvPr/>
        </p:nvSpPr>
        <p:spPr bwMode="auto">
          <a:xfrm>
            <a:off x="6011863" y="4887913"/>
            <a:ext cx="21129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B2B2B2"/>
              </a:buClr>
              <a:buSzPct val="89000"/>
              <a:buFont typeface="Wingdings" panose="05000000000000000000" pitchFamily="2" charset="2"/>
              <a:buChar char="n"/>
              <a:defRPr sz="28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CCCC99"/>
              </a:buClr>
              <a:buSzPct val="75000"/>
              <a:buFont typeface="Wingdings" panose="05000000000000000000" pitchFamily="2" charset="2"/>
              <a:buChar char="n"/>
              <a:defRPr sz="2600">
                <a:solidFill>
                  <a:schemeClr val="tx1"/>
                </a:solidFill>
                <a:latin typeface="Arial" panose="020B0604020202020204" pitchFamily="34" charset="0"/>
                <a:sym typeface="Arial" panose="020B0604020202020204" pitchFamily="34" charset="0"/>
              </a:defRPr>
            </a:lvl2pPr>
            <a:lvl3pPr marL="1143000" indent="-228600">
              <a:spcBef>
                <a:spcPts val="500"/>
              </a:spcBef>
              <a:buClr>
                <a:srgbClr val="B2B2B2"/>
              </a:buClr>
              <a:buSzPct val="55000"/>
              <a:buFont typeface="Wingdings" panose="05000000000000000000" pitchFamily="2" charset="2"/>
              <a:buChar char="n"/>
              <a:defRPr sz="23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lang="en-GB" altLang="de-DE" sz="1800">
                <a:solidFill>
                  <a:srgbClr val="000000"/>
                </a:solidFill>
              </a:rPr>
              <a:t>Local community</a:t>
            </a:r>
          </a:p>
        </p:txBody>
      </p:sp>
      <p:sp>
        <p:nvSpPr>
          <p:cNvPr id="31751" name="Textfeld 8">
            <a:extLst>
              <a:ext uri="{FF2B5EF4-FFF2-40B4-BE49-F238E27FC236}">
                <a16:creationId xmlns:a16="http://schemas.microsoft.com/office/drawing/2014/main" id="{6E819D00-6915-B4CD-A2B7-DB9520F788EA}"/>
              </a:ext>
            </a:extLst>
          </p:cNvPr>
          <p:cNvSpPr txBox="1">
            <a:spLocks noChangeArrowheads="1"/>
          </p:cNvSpPr>
          <p:nvPr/>
        </p:nvSpPr>
        <p:spPr bwMode="auto">
          <a:xfrm>
            <a:off x="1692275" y="4916488"/>
            <a:ext cx="2112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B2B2B2"/>
              </a:buClr>
              <a:buSzPct val="89000"/>
              <a:buFont typeface="Wingdings" panose="05000000000000000000" pitchFamily="2" charset="2"/>
              <a:buChar char="n"/>
              <a:defRPr sz="28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CCCC99"/>
              </a:buClr>
              <a:buSzPct val="75000"/>
              <a:buFont typeface="Wingdings" panose="05000000000000000000" pitchFamily="2" charset="2"/>
              <a:buChar char="n"/>
              <a:defRPr sz="2600">
                <a:solidFill>
                  <a:schemeClr val="tx1"/>
                </a:solidFill>
                <a:latin typeface="Arial" panose="020B0604020202020204" pitchFamily="34" charset="0"/>
                <a:sym typeface="Arial" panose="020B0604020202020204" pitchFamily="34" charset="0"/>
              </a:defRPr>
            </a:lvl2pPr>
            <a:lvl3pPr marL="1143000" indent="-228600">
              <a:spcBef>
                <a:spcPts val="500"/>
              </a:spcBef>
              <a:buClr>
                <a:srgbClr val="B2B2B2"/>
              </a:buClr>
              <a:buSzPct val="55000"/>
              <a:buFont typeface="Wingdings" panose="05000000000000000000" pitchFamily="2" charset="2"/>
              <a:buChar char="n"/>
              <a:defRPr sz="23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lang="en-GB" altLang="de-DE" sz="1800">
                <a:solidFill>
                  <a:srgbClr val="000000"/>
                </a:solidFill>
              </a:rPr>
              <a:t>Owner</a:t>
            </a:r>
          </a:p>
        </p:txBody>
      </p:sp>
      <p:sp>
        <p:nvSpPr>
          <p:cNvPr id="31752" name="Textfeld 9">
            <a:extLst>
              <a:ext uri="{FF2B5EF4-FFF2-40B4-BE49-F238E27FC236}">
                <a16:creationId xmlns:a16="http://schemas.microsoft.com/office/drawing/2014/main" id="{CD127194-33AF-066D-B26E-A29BFD9FABF7}"/>
              </a:ext>
            </a:extLst>
          </p:cNvPr>
          <p:cNvSpPr txBox="1">
            <a:spLocks noChangeArrowheads="1"/>
          </p:cNvSpPr>
          <p:nvPr/>
        </p:nvSpPr>
        <p:spPr bwMode="auto">
          <a:xfrm>
            <a:off x="6548438" y="2405063"/>
            <a:ext cx="2114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B2B2B2"/>
              </a:buClr>
              <a:buSzPct val="89000"/>
              <a:buFont typeface="Wingdings" panose="05000000000000000000" pitchFamily="2" charset="2"/>
              <a:buChar char="n"/>
              <a:defRPr sz="28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CCCC99"/>
              </a:buClr>
              <a:buSzPct val="75000"/>
              <a:buFont typeface="Wingdings" panose="05000000000000000000" pitchFamily="2" charset="2"/>
              <a:buChar char="n"/>
              <a:defRPr sz="2600">
                <a:solidFill>
                  <a:schemeClr val="tx1"/>
                </a:solidFill>
                <a:latin typeface="Arial" panose="020B0604020202020204" pitchFamily="34" charset="0"/>
                <a:sym typeface="Arial" panose="020B0604020202020204" pitchFamily="34" charset="0"/>
              </a:defRPr>
            </a:lvl2pPr>
            <a:lvl3pPr marL="1143000" indent="-228600">
              <a:spcBef>
                <a:spcPts val="500"/>
              </a:spcBef>
              <a:buClr>
                <a:srgbClr val="B2B2B2"/>
              </a:buClr>
              <a:buSzPct val="55000"/>
              <a:buFont typeface="Wingdings" panose="05000000000000000000" pitchFamily="2" charset="2"/>
              <a:buChar char="n"/>
              <a:defRPr sz="23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lang="en-GB" altLang="de-DE" sz="1800">
                <a:solidFill>
                  <a:srgbClr val="000000"/>
                </a:solidFill>
              </a:rPr>
              <a:t>Bank / creditors</a:t>
            </a:r>
          </a:p>
        </p:txBody>
      </p:sp>
      <p:sp>
        <p:nvSpPr>
          <p:cNvPr id="31753" name="Textfeld 10">
            <a:extLst>
              <a:ext uri="{FF2B5EF4-FFF2-40B4-BE49-F238E27FC236}">
                <a16:creationId xmlns:a16="http://schemas.microsoft.com/office/drawing/2014/main" id="{B09A2F9D-23FB-7AAB-CF14-F29485546149}"/>
              </a:ext>
            </a:extLst>
          </p:cNvPr>
          <p:cNvSpPr txBox="1">
            <a:spLocks noChangeArrowheads="1"/>
          </p:cNvSpPr>
          <p:nvPr/>
        </p:nvSpPr>
        <p:spPr bwMode="auto">
          <a:xfrm>
            <a:off x="1158875" y="2392363"/>
            <a:ext cx="2112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B2B2B2"/>
              </a:buClr>
              <a:buSzPct val="89000"/>
              <a:buFont typeface="Wingdings" panose="05000000000000000000" pitchFamily="2" charset="2"/>
              <a:buChar char="n"/>
              <a:defRPr sz="28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CCCC99"/>
              </a:buClr>
              <a:buSzPct val="75000"/>
              <a:buFont typeface="Wingdings" panose="05000000000000000000" pitchFamily="2" charset="2"/>
              <a:buChar char="n"/>
              <a:defRPr sz="2600">
                <a:solidFill>
                  <a:schemeClr val="tx1"/>
                </a:solidFill>
                <a:latin typeface="Arial" panose="020B0604020202020204" pitchFamily="34" charset="0"/>
                <a:sym typeface="Arial" panose="020B0604020202020204" pitchFamily="34" charset="0"/>
              </a:defRPr>
            </a:lvl2pPr>
            <a:lvl3pPr marL="1143000" indent="-228600">
              <a:spcBef>
                <a:spcPts val="500"/>
              </a:spcBef>
              <a:buClr>
                <a:srgbClr val="B2B2B2"/>
              </a:buClr>
              <a:buSzPct val="55000"/>
              <a:buFont typeface="Wingdings" panose="05000000000000000000" pitchFamily="2" charset="2"/>
              <a:buChar char="n"/>
              <a:defRPr sz="23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lang="en-GB" altLang="de-DE" sz="1800">
                <a:solidFill>
                  <a:srgbClr val="000000"/>
                </a:solidFill>
              </a:rPr>
              <a:t>Workers / unions</a:t>
            </a:r>
          </a:p>
        </p:txBody>
      </p:sp>
      <p:cxnSp>
        <p:nvCxnSpPr>
          <p:cNvPr id="31754" name="Gerade Verbindung mit Pfeil 12">
            <a:extLst>
              <a:ext uri="{FF2B5EF4-FFF2-40B4-BE49-F238E27FC236}">
                <a16:creationId xmlns:a16="http://schemas.microsoft.com/office/drawing/2014/main" id="{CB74DE34-F867-2FAA-B630-90818ADF21E2}"/>
              </a:ext>
            </a:extLst>
          </p:cNvPr>
          <p:cNvCxnSpPr>
            <a:cxnSpLocks noChangeShapeType="1"/>
          </p:cNvCxnSpPr>
          <p:nvPr/>
        </p:nvCxnSpPr>
        <p:spPr bwMode="auto">
          <a:xfrm>
            <a:off x="3179763" y="2760663"/>
            <a:ext cx="887412" cy="392112"/>
          </a:xfrm>
          <a:prstGeom prst="straightConnector1">
            <a:avLst/>
          </a:prstGeom>
          <a:noFill/>
          <a:ln w="381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5" name="Gerade Verbindung mit Pfeil 14">
            <a:extLst>
              <a:ext uri="{FF2B5EF4-FFF2-40B4-BE49-F238E27FC236}">
                <a16:creationId xmlns:a16="http://schemas.microsoft.com/office/drawing/2014/main" id="{3DE5599A-2D12-F7C8-BAFE-A2FD3D2E9342}"/>
              </a:ext>
            </a:extLst>
          </p:cNvPr>
          <p:cNvCxnSpPr>
            <a:cxnSpLocks noChangeShapeType="1"/>
          </p:cNvCxnSpPr>
          <p:nvPr/>
        </p:nvCxnSpPr>
        <p:spPr bwMode="auto">
          <a:xfrm flipV="1">
            <a:off x="2563813" y="3922713"/>
            <a:ext cx="1492250" cy="954087"/>
          </a:xfrm>
          <a:prstGeom prst="straightConnector1">
            <a:avLst/>
          </a:prstGeom>
          <a:noFill/>
          <a:ln w="381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6" name="Gerade Verbindung mit Pfeil 15">
            <a:extLst>
              <a:ext uri="{FF2B5EF4-FFF2-40B4-BE49-F238E27FC236}">
                <a16:creationId xmlns:a16="http://schemas.microsoft.com/office/drawing/2014/main" id="{250BA97A-6199-995F-20BB-017AA60E6F56}"/>
              </a:ext>
            </a:extLst>
          </p:cNvPr>
          <p:cNvCxnSpPr>
            <a:cxnSpLocks noChangeShapeType="1"/>
          </p:cNvCxnSpPr>
          <p:nvPr/>
        </p:nvCxnSpPr>
        <p:spPr bwMode="auto">
          <a:xfrm flipH="1">
            <a:off x="5840413" y="2894013"/>
            <a:ext cx="1228725" cy="350837"/>
          </a:xfrm>
          <a:prstGeom prst="straightConnector1">
            <a:avLst/>
          </a:prstGeom>
          <a:noFill/>
          <a:ln w="381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757" name="Gerade Verbindung mit Pfeil 16">
            <a:extLst>
              <a:ext uri="{FF2B5EF4-FFF2-40B4-BE49-F238E27FC236}">
                <a16:creationId xmlns:a16="http://schemas.microsoft.com/office/drawing/2014/main" id="{9889AF0B-8E16-393B-7F1D-8677F94C8736}"/>
              </a:ext>
            </a:extLst>
          </p:cNvPr>
          <p:cNvCxnSpPr>
            <a:cxnSpLocks noChangeShapeType="1"/>
          </p:cNvCxnSpPr>
          <p:nvPr/>
        </p:nvCxnSpPr>
        <p:spPr bwMode="auto">
          <a:xfrm flipH="1" flipV="1">
            <a:off x="5702300" y="3781425"/>
            <a:ext cx="1173163" cy="966788"/>
          </a:xfrm>
          <a:prstGeom prst="straightConnector1">
            <a:avLst/>
          </a:prstGeom>
          <a:noFill/>
          <a:ln w="381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el 1">
            <a:extLst>
              <a:ext uri="{FF2B5EF4-FFF2-40B4-BE49-F238E27FC236}">
                <a16:creationId xmlns:a16="http://schemas.microsoft.com/office/drawing/2014/main" id="{79AD77A9-6A89-5745-2AAC-367DF2E6677C}"/>
              </a:ext>
            </a:extLst>
          </p:cNvPr>
          <p:cNvSpPr>
            <a:spLocks noGrp="1" noChangeArrowheads="1"/>
          </p:cNvSpPr>
          <p:nvPr>
            <p:ph type="title"/>
          </p:nvPr>
        </p:nvSpPr>
        <p:spPr/>
        <p:txBody>
          <a:bodyPr>
            <a:normAutofit fontScale="90000"/>
          </a:bodyPr>
          <a:lstStyle/>
          <a:p>
            <a:r>
              <a:rPr lang="en-GB" altLang="de-DE"/>
              <a:t>Shareholder corporate governance system </a:t>
            </a:r>
            <a:r>
              <a:rPr lang="en-GB" altLang="de-DE" sz="2400"/>
              <a:t>(from the 1990s on dominant)</a:t>
            </a:r>
          </a:p>
        </p:txBody>
      </p:sp>
      <p:sp>
        <p:nvSpPr>
          <p:cNvPr id="32771" name="Inhaltsplatzhalter 2">
            <a:extLst>
              <a:ext uri="{FF2B5EF4-FFF2-40B4-BE49-F238E27FC236}">
                <a16:creationId xmlns:a16="http://schemas.microsoft.com/office/drawing/2014/main" id="{B9FFCFEC-58F9-A1B0-0D1F-7EF322404536}"/>
              </a:ext>
            </a:extLst>
          </p:cNvPr>
          <p:cNvSpPr>
            <a:spLocks noGrp="1" noChangeArrowheads="1"/>
          </p:cNvSpPr>
          <p:nvPr>
            <p:ph idx="1"/>
          </p:nvPr>
        </p:nvSpPr>
        <p:spPr/>
        <p:txBody>
          <a:bodyPr/>
          <a:lstStyle/>
          <a:p>
            <a:pPr marL="39688" indent="0">
              <a:buFont typeface="Wingdings" panose="05000000000000000000" pitchFamily="2" charset="2"/>
              <a:buNone/>
            </a:pPr>
            <a:endParaRPr lang="en-GB" altLang="de-DE"/>
          </a:p>
        </p:txBody>
      </p:sp>
      <p:sp>
        <p:nvSpPr>
          <p:cNvPr id="32772" name="Foliennummernplatzhalter 3">
            <a:extLst>
              <a:ext uri="{FF2B5EF4-FFF2-40B4-BE49-F238E27FC236}">
                <a16:creationId xmlns:a16="http://schemas.microsoft.com/office/drawing/2014/main" id="{5687C0DA-B9B2-1D01-6A61-D1A25D2282B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600"/>
              </a:spcBef>
              <a:buClr>
                <a:srgbClr val="B2B2B2"/>
              </a:buClr>
              <a:buSzPct val="89000"/>
              <a:buFont typeface="Wingdings" panose="05000000000000000000" pitchFamily="2" charset="2"/>
              <a:buChar char="n"/>
              <a:defRPr sz="28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CCCC99"/>
              </a:buClr>
              <a:buSzPct val="75000"/>
              <a:buFont typeface="Wingdings" panose="05000000000000000000" pitchFamily="2" charset="2"/>
              <a:buChar char="n"/>
              <a:defRPr sz="2600">
                <a:solidFill>
                  <a:schemeClr val="tx1"/>
                </a:solidFill>
                <a:latin typeface="Arial" panose="020B0604020202020204" pitchFamily="34" charset="0"/>
                <a:sym typeface="Arial" panose="020B0604020202020204" pitchFamily="34" charset="0"/>
              </a:defRPr>
            </a:lvl2pPr>
            <a:lvl3pPr marL="1143000" indent="-228600">
              <a:spcBef>
                <a:spcPts val="500"/>
              </a:spcBef>
              <a:buClr>
                <a:srgbClr val="B2B2B2"/>
              </a:buClr>
              <a:buSzPct val="55000"/>
              <a:buFont typeface="Wingdings" panose="05000000000000000000" pitchFamily="2" charset="2"/>
              <a:buChar char="n"/>
              <a:defRPr sz="23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59A83B1F-7C41-4597-AFB6-28AC02F8FF47}" type="slidenum">
              <a:rPr lang="en-US" altLang="de-DE" sz="1000" smtClean="0"/>
              <a:pPr>
                <a:spcBef>
                  <a:spcPct val="0"/>
                </a:spcBef>
                <a:buClrTx/>
                <a:buSzTx/>
                <a:buFontTx/>
                <a:buNone/>
              </a:pPr>
              <a:t>12</a:t>
            </a:fld>
            <a:endParaRPr lang="en-US" altLang="de-DE" sz="1000"/>
          </a:p>
        </p:txBody>
      </p:sp>
      <p:sp>
        <p:nvSpPr>
          <p:cNvPr id="32773" name="Textfeld 4">
            <a:extLst>
              <a:ext uri="{FF2B5EF4-FFF2-40B4-BE49-F238E27FC236}">
                <a16:creationId xmlns:a16="http://schemas.microsoft.com/office/drawing/2014/main" id="{D6D2FA6F-8FAD-836C-BB24-3F5963921DE2}"/>
              </a:ext>
            </a:extLst>
          </p:cNvPr>
          <p:cNvSpPr txBox="1">
            <a:spLocks noChangeArrowheads="1"/>
          </p:cNvSpPr>
          <p:nvPr/>
        </p:nvSpPr>
        <p:spPr bwMode="auto">
          <a:xfrm>
            <a:off x="4211960" y="3256783"/>
            <a:ext cx="21129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B2B2B2"/>
              </a:buClr>
              <a:buSzPct val="89000"/>
              <a:buFont typeface="Wingdings" panose="05000000000000000000" pitchFamily="2" charset="2"/>
              <a:buChar char="n"/>
              <a:defRPr sz="28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CCCC99"/>
              </a:buClr>
              <a:buSzPct val="75000"/>
              <a:buFont typeface="Wingdings" panose="05000000000000000000" pitchFamily="2" charset="2"/>
              <a:buChar char="n"/>
              <a:defRPr sz="2600">
                <a:solidFill>
                  <a:schemeClr val="tx1"/>
                </a:solidFill>
                <a:latin typeface="Arial" panose="020B0604020202020204" pitchFamily="34" charset="0"/>
                <a:sym typeface="Arial" panose="020B0604020202020204" pitchFamily="34" charset="0"/>
              </a:defRPr>
            </a:lvl2pPr>
            <a:lvl3pPr marL="1143000" indent="-228600">
              <a:spcBef>
                <a:spcPts val="500"/>
              </a:spcBef>
              <a:buClr>
                <a:srgbClr val="B2B2B2"/>
              </a:buClr>
              <a:buSzPct val="55000"/>
              <a:buFont typeface="Wingdings" panose="05000000000000000000" pitchFamily="2" charset="2"/>
              <a:buChar char="n"/>
              <a:defRPr sz="23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lang="en-GB" altLang="de-DE" sz="1800" b="1">
                <a:solidFill>
                  <a:srgbClr val="FF0000"/>
                </a:solidFill>
              </a:rPr>
              <a:t>Management follows only the interest of the owners / compensation depends on share price development</a:t>
            </a:r>
          </a:p>
        </p:txBody>
      </p:sp>
      <p:sp>
        <p:nvSpPr>
          <p:cNvPr id="32774" name="Textfeld 8">
            <a:extLst>
              <a:ext uri="{FF2B5EF4-FFF2-40B4-BE49-F238E27FC236}">
                <a16:creationId xmlns:a16="http://schemas.microsoft.com/office/drawing/2014/main" id="{3BA64609-902C-999A-DEF3-2340F7211BF1}"/>
              </a:ext>
            </a:extLst>
          </p:cNvPr>
          <p:cNvSpPr txBox="1">
            <a:spLocks noChangeArrowheads="1"/>
          </p:cNvSpPr>
          <p:nvPr/>
        </p:nvSpPr>
        <p:spPr bwMode="auto">
          <a:xfrm>
            <a:off x="4211959" y="1802249"/>
            <a:ext cx="201843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rgbClr val="B2B2B2"/>
              </a:buClr>
              <a:buSzPct val="89000"/>
              <a:buFont typeface="Wingdings" panose="05000000000000000000" pitchFamily="2" charset="2"/>
              <a:buChar char="n"/>
              <a:defRPr sz="28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CCCC99"/>
              </a:buClr>
              <a:buSzPct val="75000"/>
              <a:buFont typeface="Wingdings" panose="05000000000000000000" pitchFamily="2" charset="2"/>
              <a:buChar char="n"/>
              <a:defRPr sz="2600">
                <a:solidFill>
                  <a:schemeClr val="tx1"/>
                </a:solidFill>
                <a:latin typeface="Arial" panose="020B0604020202020204" pitchFamily="34" charset="0"/>
                <a:sym typeface="Arial" panose="020B0604020202020204" pitchFamily="34" charset="0"/>
              </a:defRPr>
            </a:lvl2pPr>
            <a:lvl3pPr marL="1143000" indent="-228600">
              <a:spcBef>
                <a:spcPts val="500"/>
              </a:spcBef>
              <a:buClr>
                <a:srgbClr val="B2B2B2"/>
              </a:buClr>
              <a:buSzPct val="55000"/>
              <a:buFont typeface="Wingdings" panose="05000000000000000000" pitchFamily="2" charset="2"/>
              <a:buChar char="n"/>
              <a:defRPr sz="23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lang="en-GB" altLang="de-DE" sz="1800" dirty="0">
                <a:solidFill>
                  <a:srgbClr val="000000"/>
                </a:solidFill>
              </a:rPr>
              <a:t>Owner</a:t>
            </a:r>
          </a:p>
        </p:txBody>
      </p:sp>
      <p:cxnSp>
        <p:nvCxnSpPr>
          <p:cNvPr id="32775" name="Gerade Verbindung mit Pfeil 14">
            <a:extLst>
              <a:ext uri="{FF2B5EF4-FFF2-40B4-BE49-F238E27FC236}">
                <a16:creationId xmlns:a16="http://schemas.microsoft.com/office/drawing/2014/main" id="{280C0321-9803-0F78-863D-D001F31B18E3}"/>
              </a:ext>
            </a:extLst>
          </p:cNvPr>
          <p:cNvCxnSpPr>
            <a:cxnSpLocks noChangeShapeType="1"/>
          </p:cNvCxnSpPr>
          <p:nvPr/>
        </p:nvCxnSpPr>
        <p:spPr bwMode="auto">
          <a:xfrm>
            <a:off x="4716016" y="2420888"/>
            <a:ext cx="0" cy="767558"/>
          </a:xfrm>
          <a:prstGeom prst="straightConnector1">
            <a:avLst/>
          </a:prstGeom>
          <a:noFill/>
          <a:ln w="381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776" name="Textfeld 21">
            <a:extLst>
              <a:ext uri="{FF2B5EF4-FFF2-40B4-BE49-F238E27FC236}">
                <a16:creationId xmlns:a16="http://schemas.microsoft.com/office/drawing/2014/main" id="{3537FE15-13B9-5772-AF6C-AC5515E569BB}"/>
              </a:ext>
            </a:extLst>
          </p:cNvPr>
          <p:cNvSpPr txBox="1">
            <a:spLocks noChangeArrowheads="1"/>
          </p:cNvSpPr>
          <p:nvPr/>
        </p:nvSpPr>
        <p:spPr bwMode="auto">
          <a:xfrm>
            <a:off x="505433" y="5255089"/>
            <a:ext cx="3418496"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rgbClr val="B2B2B2"/>
              </a:buClr>
              <a:buSzPct val="89000"/>
              <a:buFont typeface="Wingdings" panose="05000000000000000000" pitchFamily="2" charset="2"/>
              <a:buChar char="n"/>
              <a:defRPr sz="28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CCCC99"/>
              </a:buClr>
              <a:buSzPct val="75000"/>
              <a:buFont typeface="Wingdings" panose="05000000000000000000" pitchFamily="2" charset="2"/>
              <a:buChar char="n"/>
              <a:defRPr sz="2600">
                <a:solidFill>
                  <a:schemeClr val="tx1"/>
                </a:solidFill>
                <a:latin typeface="Arial" panose="020B0604020202020204" pitchFamily="34" charset="0"/>
                <a:sym typeface="Arial" panose="020B0604020202020204" pitchFamily="34" charset="0"/>
              </a:defRPr>
            </a:lvl2pPr>
            <a:lvl3pPr marL="1143000" indent="-228600">
              <a:spcBef>
                <a:spcPts val="500"/>
              </a:spcBef>
              <a:buClr>
                <a:srgbClr val="B2B2B2"/>
              </a:buClr>
              <a:buSzPct val="55000"/>
              <a:buFont typeface="Wingdings" panose="05000000000000000000" pitchFamily="2" charset="2"/>
              <a:buChar char="n"/>
              <a:defRPr sz="23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lang="en-GB" altLang="de-DE" sz="1800" dirty="0">
                <a:solidFill>
                  <a:srgbClr val="000000"/>
                </a:solidFill>
              </a:rPr>
              <a:t>Problems:</a:t>
            </a:r>
          </a:p>
          <a:p>
            <a:pPr eaLnBrk="1" hangingPunct="1">
              <a:spcBef>
                <a:spcPct val="0"/>
              </a:spcBef>
              <a:buClrTx/>
              <a:buSzTx/>
              <a:buFontTx/>
              <a:buNone/>
            </a:pPr>
            <a:r>
              <a:rPr lang="en-GB" altLang="de-DE" sz="1800" dirty="0">
                <a:solidFill>
                  <a:srgbClr val="000000"/>
                </a:solidFill>
              </a:rPr>
              <a:t>- Brutal profit maximisation</a:t>
            </a:r>
          </a:p>
          <a:p>
            <a:pPr eaLnBrk="1" hangingPunct="1">
              <a:spcBef>
                <a:spcPct val="0"/>
              </a:spcBef>
              <a:buClrTx/>
              <a:buSzTx/>
              <a:buFontTx/>
              <a:buNone/>
            </a:pPr>
            <a:r>
              <a:rPr lang="en-GB" altLang="de-DE" sz="1800" dirty="0">
                <a:solidFill>
                  <a:srgbClr val="000000"/>
                </a:solidFill>
              </a:rPr>
              <a:t>- Short-term orientation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0D80F8-4650-4CB0-9464-CD7E7A9989F6}"/>
              </a:ext>
            </a:extLst>
          </p:cNvPr>
          <p:cNvSpPr>
            <a:spLocks noGrp="1"/>
          </p:cNvSpPr>
          <p:nvPr>
            <p:ph type="title"/>
          </p:nvPr>
        </p:nvSpPr>
        <p:spPr>
          <a:xfrm>
            <a:off x="457200" y="152718"/>
            <a:ext cx="5791200" cy="395962"/>
          </a:xfrm>
        </p:spPr>
        <p:txBody>
          <a:bodyPr>
            <a:normAutofit fontScale="90000"/>
          </a:bodyPr>
          <a:lstStyle/>
          <a:p>
            <a:endParaRPr lang="en-GB" dirty="0"/>
          </a:p>
        </p:txBody>
      </p:sp>
      <p:sp>
        <p:nvSpPr>
          <p:cNvPr id="3" name="Inhaltsplatzhalter 2">
            <a:extLst>
              <a:ext uri="{FF2B5EF4-FFF2-40B4-BE49-F238E27FC236}">
                <a16:creationId xmlns:a16="http://schemas.microsoft.com/office/drawing/2014/main" id="{076EBD9D-3CF6-4D25-89A9-F420296AADD7}"/>
              </a:ext>
            </a:extLst>
          </p:cNvPr>
          <p:cNvSpPr>
            <a:spLocks noGrp="1"/>
          </p:cNvSpPr>
          <p:nvPr>
            <p:ph idx="1"/>
          </p:nvPr>
        </p:nvSpPr>
        <p:spPr>
          <a:xfrm>
            <a:off x="457200" y="1052736"/>
            <a:ext cx="8219256" cy="5073427"/>
          </a:xfrm>
        </p:spPr>
        <p:txBody>
          <a:bodyPr>
            <a:normAutofit fontScale="92500" lnSpcReduction="20000"/>
          </a:bodyPr>
          <a:lstStyle/>
          <a:p>
            <a:r>
              <a:rPr lang="en-US" i="0" dirty="0">
                <a:solidFill>
                  <a:srgbClr val="333333"/>
                </a:solidFill>
                <a:effectLst/>
                <a:latin typeface="proxima-nova"/>
              </a:rPr>
              <a:t>Average annual compensation for CEOs at the top 350 U.S. firms in relation of average salary of employees in the respective firms</a:t>
            </a:r>
          </a:p>
          <a:p>
            <a:endParaRPr lang="en-US" b="0" i="0" dirty="0">
              <a:solidFill>
                <a:srgbClr val="333333"/>
              </a:solidFill>
              <a:effectLst/>
              <a:latin typeface="proxima-nova"/>
            </a:endParaRPr>
          </a:p>
          <a:p>
            <a:r>
              <a:rPr lang="en-GB" sz="1800" b="0" u="sng" dirty="0"/>
              <a:t>Year	CEOs realised compensation as multiple of average salary of their firms</a:t>
            </a:r>
          </a:p>
          <a:p>
            <a:r>
              <a:rPr lang="en-GB" sz="1400" b="0" dirty="0"/>
              <a:t>1965		 21.1</a:t>
            </a:r>
          </a:p>
          <a:p>
            <a:r>
              <a:rPr lang="en-GB" sz="1400" b="0" dirty="0"/>
              <a:t>1973		 23.4</a:t>
            </a:r>
          </a:p>
          <a:p>
            <a:r>
              <a:rPr lang="en-GB" sz="1400" b="0" dirty="0"/>
              <a:t>1978		 31.4</a:t>
            </a:r>
          </a:p>
          <a:p>
            <a:r>
              <a:rPr lang="en-GB" sz="1400" b="0" dirty="0"/>
              <a:t>1989		 61.4</a:t>
            </a:r>
          </a:p>
          <a:p>
            <a:r>
              <a:rPr lang="en-GB" sz="1400" b="0" dirty="0"/>
              <a:t>1995		117.6</a:t>
            </a:r>
          </a:p>
          <a:p>
            <a:r>
              <a:rPr lang="en-GB" sz="1400" b="0" dirty="0"/>
              <a:t>2000		365.7</a:t>
            </a:r>
          </a:p>
          <a:p>
            <a:r>
              <a:rPr lang="en-GB" sz="1400" b="0" dirty="0"/>
              <a:t>2007		330.9</a:t>
            </a:r>
          </a:p>
          <a:p>
            <a:r>
              <a:rPr lang="en-GB" sz="1400" b="0" dirty="0"/>
              <a:t>2019		306.9</a:t>
            </a:r>
          </a:p>
          <a:p>
            <a:r>
              <a:rPr lang="en-GB" sz="1400" b="0" dirty="0"/>
              <a:t>2020		351.1</a:t>
            </a:r>
          </a:p>
          <a:p>
            <a:endParaRPr lang="en-GB" sz="1400" b="0" dirty="0"/>
          </a:p>
          <a:p>
            <a:r>
              <a:rPr lang="en-GB" sz="1200" b="0" dirty="0"/>
              <a:t>Source: </a:t>
            </a:r>
            <a:r>
              <a:rPr lang="en-US" sz="1200" b="0" i="0" dirty="0">
                <a:effectLst/>
                <a:latin typeface="proxima-nova"/>
              </a:rPr>
              <a:t> </a:t>
            </a:r>
            <a:r>
              <a:rPr lang="en-US" sz="1200" b="1" i="0" u="none" strike="noStrike" dirty="0">
                <a:effectLst/>
                <a:latin typeface="proxima-nova"/>
                <a:hlinkClick r:id="rId2">
                  <a:extLst>
                    <a:ext uri="{A12FA001-AC4F-418D-AE19-62706E023703}">
                      <ahyp:hlinkClr xmlns:ahyp="http://schemas.microsoft.com/office/drawing/2018/hyperlinkcolor" val="tx"/>
                    </a:ext>
                  </a:extLst>
                </a:hlinkClick>
              </a:rPr>
              <a:t>Lawrence Mishel</a:t>
            </a:r>
            <a:r>
              <a:rPr lang="en-US" sz="1200" b="0" i="0" dirty="0">
                <a:effectLst/>
                <a:latin typeface="proxima-nova"/>
              </a:rPr>
              <a:t> and </a:t>
            </a:r>
            <a:r>
              <a:rPr lang="en-US" sz="1200" b="1" i="0" u="none" strike="noStrike" dirty="0">
                <a:effectLst/>
                <a:latin typeface="proxima-nova"/>
                <a:hlinkClick r:id="rId3">
                  <a:extLst>
                    <a:ext uri="{A12FA001-AC4F-418D-AE19-62706E023703}">
                      <ahyp:hlinkClr xmlns:ahyp="http://schemas.microsoft.com/office/drawing/2018/hyperlinkcolor" val="tx"/>
                    </a:ext>
                  </a:extLst>
                </a:hlinkClick>
              </a:rPr>
              <a:t>Jori Kandra</a:t>
            </a:r>
            <a:r>
              <a:rPr lang="en-US" sz="1200" b="0" i="0" dirty="0">
                <a:effectLst/>
                <a:latin typeface="proxima-nova"/>
              </a:rPr>
              <a:t> , </a:t>
            </a:r>
            <a:r>
              <a:rPr lang="en-US" sz="1200" b="1" i="0" dirty="0">
                <a:effectLst/>
                <a:latin typeface="Harriet Display"/>
              </a:rPr>
              <a:t>CEO pay has skyrocketed 1,322% since 1978, Economic Policy Institute, 2021, https://www.epi.org/publication/ceo-pay-in-2020/</a:t>
            </a:r>
          </a:p>
          <a:p>
            <a:endParaRPr lang="en-GB" sz="1400" b="0" dirty="0"/>
          </a:p>
        </p:txBody>
      </p:sp>
    </p:spTree>
    <p:extLst>
      <p:ext uri="{BB962C8B-B14F-4D97-AF65-F5344CB8AC3E}">
        <p14:creationId xmlns:p14="http://schemas.microsoft.com/office/powerpoint/2010/main" val="338495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0C7350-2D80-4A2F-BBD5-538E2C94A983}"/>
              </a:ext>
            </a:extLst>
          </p:cNvPr>
          <p:cNvSpPr>
            <a:spLocks noGrp="1"/>
          </p:cNvSpPr>
          <p:nvPr>
            <p:ph type="title"/>
          </p:nvPr>
        </p:nvSpPr>
        <p:spPr>
          <a:xfrm>
            <a:off x="457200" y="152718"/>
            <a:ext cx="5791200" cy="1116042"/>
          </a:xfrm>
        </p:spPr>
        <p:txBody>
          <a:bodyPr/>
          <a:lstStyle/>
          <a:p>
            <a:endParaRPr lang="en-GB" dirty="0"/>
          </a:p>
        </p:txBody>
      </p:sp>
      <p:sp>
        <p:nvSpPr>
          <p:cNvPr id="6" name="Textfeld 5">
            <a:extLst>
              <a:ext uri="{FF2B5EF4-FFF2-40B4-BE49-F238E27FC236}">
                <a16:creationId xmlns:a16="http://schemas.microsoft.com/office/drawing/2014/main" id="{F534B0CA-2515-4675-9536-B832DD1512BE}"/>
              </a:ext>
            </a:extLst>
          </p:cNvPr>
          <p:cNvSpPr txBox="1"/>
          <p:nvPr/>
        </p:nvSpPr>
        <p:spPr>
          <a:xfrm>
            <a:off x="457200" y="1916832"/>
            <a:ext cx="7884268" cy="2800767"/>
          </a:xfrm>
          <a:prstGeom prst="rect">
            <a:avLst/>
          </a:prstGeom>
          <a:noFill/>
        </p:spPr>
        <p:txBody>
          <a:bodyPr wrap="square">
            <a:spAutoFit/>
          </a:bodyPr>
          <a:lstStyle/>
          <a:p>
            <a:r>
              <a:rPr lang="en-US" sz="3200" b="1" i="0" dirty="0">
                <a:solidFill>
                  <a:srgbClr val="333333"/>
                </a:solidFill>
                <a:effectLst/>
                <a:latin typeface="proxima-nova"/>
              </a:rPr>
              <a:t>Another survey shows:</a:t>
            </a:r>
          </a:p>
          <a:p>
            <a:endParaRPr lang="en-US" b="1" i="0" dirty="0">
              <a:solidFill>
                <a:srgbClr val="333333"/>
              </a:solidFill>
              <a:effectLst/>
              <a:latin typeface="proxima-nova"/>
            </a:endParaRPr>
          </a:p>
          <a:p>
            <a:r>
              <a:rPr lang="en-US" b="1" i="0" dirty="0">
                <a:solidFill>
                  <a:srgbClr val="333333"/>
                </a:solidFill>
                <a:effectLst/>
                <a:latin typeface="proxima-nova"/>
              </a:rPr>
              <a:t>Average annual compensation for top CEOs as multiple of </a:t>
            </a:r>
            <a:r>
              <a:rPr lang="en-US" b="1" dirty="0">
                <a:solidFill>
                  <a:srgbClr val="333333"/>
                </a:solidFill>
                <a:latin typeface="proxima-nova"/>
              </a:rPr>
              <a:t>average wages in their firms </a:t>
            </a:r>
            <a:r>
              <a:rPr lang="en-US" b="1" i="0" dirty="0">
                <a:solidFill>
                  <a:srgbClr val="333333"/>
                </a:solidFill>
                <a:effectLst/>
                <a:latin typeface="proxima-nova"/>
              </a:rPr>
              <a:t>in selected countries in 2015</a:t>
            </a:r>
          </a:p>
          <a:p>
            <a:endParaRPr lang="en-US" dirty="0">
              <a:solidFill>
                <a:srgbClr val="333333"/>
              </a:solidFill>
              <a:latin typeface="proxima-nova"/>
            </a:endParaRPr>
          </a:p>
          <a:p>
            <a:r>
              <a:rPr lang="en-US" i="0" dirty="0">
                <a:solidFill>
                  <a:srgbClr val="333333"/>
                </a:solidFill>
                <a:effectLst/>
                <a:latin typeface="proxima-nova"/>
              </a:rPr>
              <a:t>Germany			  53</a:t>
            </a:r>
          </a:p>
          <a:p>
            <a:r>
              <a:rPr lang="en-US" dirty="0">
                <a:solidFill>
                  <a:srgbClr val="333333"/>
                </a:solidFill>
                <a:latin typeface="proxima-nova"/>
              </a:rPr>
              <a:t>Great Britain		183</a:t>
            </a:r>
            <a:endParaRPr lang="en-US" i="0" dirty="0">
              <a:solidFill>
                <a:srgbClr val="333333"/>
              </a:solidFill>
              <a:effectLst/>
              <a:latin typeface="proxima-nova"/>
            </a:endParaRPr>
          </a:p>
          <a:p>
            <a:r>
              <a:rPr lang="en-US" dirty="0">
                <a:solidFill>
                  <a:srgbClr val="333333"/>
                </a:solidFill>
                <a:latin typeface="proxima-nova"/>
              </a:rPr>
              <a:t>USA			         277</a:t>
            </a:r>
          </a:p>
          <a:p>
            <a:endParaRPr lang="en-US" i="0" dirty="0">
              <a:solidFill>
                <a:srgbClr val="333333"/>
              </a:solidFill>
              <a:effectLst/>
              <a:latin typeface="proxima-nova"/>
            </a:endParaRPr>
          </a:p>
        </p:txBody>
      </p:sp>
      <p:sp>
        <p:nvSpPr>
          <p:cNvPr id="7" name="Textfeld 6">
            <a:extLst>
              <a:ext uri="{FF2B5EF4-FFF2-40B4-BE49-F238E27FC236}">
                <a16:creationId xmlns:a16="http://schemas.microsoft.com/office/drawing/2014/main" id="{A61879BE-443E-4589-8C8D-6A393C055C94}"/>
              </a:ext>
            </a:extLst>
          </p:cNvPr>
          <p:cNvSpPr txBox="1"/>
          <p:nvPr/>
        </p:nvSpPr>
        <p:spPr>
          <a:xfrm>
            <a:off x="611560" y="5085184"/>
            <a:ext cx="5832648" cy="830997"/>
          </a:xfrm>
          <a:prstGeom prst="rect">
            <a:avLst/>
          </a:prstGeom>
          <a:noFill/>
        </p:spPr>
        <p:txBody>
          <a:bodyPr wrap="square" rtlCol="0">
            <a:spAutoFit/>
          </a:bodyPr>
          <a:lstStyle/>
          <a:p>
            <a:r>
              <a:rPr lang="de-DE" sz="1200" dirty="0">
                <a:hlinkClick r:id="rId2">
                  <a:extLst>
                    <a:ext uri="{A12FA001-AC4F-418D-AE19-62706E023703}">
                      <ahyp:hlinkClr xmlns:ahyp="http://schemas.microsoft.com/office/drawing/2018/hyperlinkcolor" val="tx"/>
                    </a:ext>
                  </a:extLst>
                </a:hlinkClick>
              </a:rPr>
              <a:t>Source: </a:t>
            </a:r>
            <a:r>
              <a:rPr lang="de-DE" sz="1200" dirty="0" err="1">
                <a:hlinkClick r:id="rId2">
                  <a:extLst>
                    <a:ext uri="{A12FA001-AC4F-418D-AE19-62706E023703}">
                      <ahyp:hlinkClr xmlns:ahyp="http://schemas.microsoft.com/office/drawing/2018/hyperlinkcolor" val="tx"/>
                    </a:ext>
                  </a:extLst>
                </a:hlinkClick>
              </a:rPr>
              <a:t>Wirtschaftswoche</a:t>
            </a:r>
            <a:r>
              <a:rPr lang="de-DE" sz="1200" dirty="0">
                <a:hlinkClick r:id="rId2">
                  <a:extLst>
                    <a:ext uri="{A12FA001-AC4F-418D-AE19-62706E023703}">
                      <ahyp:hlinkClr xmlns:ahyp="http://schemas.microsoft.com/office/drawing/2018/hyperlinkcolor" val="tx"/>
                    </a:ext>
                  </a:extLst>
                </a:hlinkClick>
              </a:rPr>
              <a:t>, Vorstandsgehälter: Shareholder-Value macht angelsächsische Manager reich</a:t>
            </a:r>
            <a:r>
              <a:rPr lang="de-DE" sz="1200" dirty="0"/>
              <a:t>, 2015,  https://www.wiwo.de/erfolg/management/vorstandsgehaelter-shareholder-value-macht-angelsaechsische-manager-reich/12201980.html</a:t>
            </a:r>
            <a:endParaRPr lang="en-GB" sz="1200" dirty="0"/>
          </a:p>
        </p:txBody>
      </p:sp>
    </p:spTree>
    <p:extLst>
      <p:ext uri="{BB962C8B-B14F-4D97-AF65-F5344CB8AC3E}">
        <p14:creationId xmlns:p14="http://schemas.microsoft.com/office/powerpoint/2010/main" val="1010945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a16="http://schemas.microsoft.com/office/drawing/2014/main" id="{A7F31873-E240-4C3F-3583-C18E693F099E}"/>
              </a:ext>
            </a:extLst>
          </p:cNvPr>
          <p:cNvSpPr>
            <a:spLocks noGrp="1" noChangeArrowheads="1"/>
          </p:cNvSpPr>
          <p:nvPr>
            <p:ph type="title"/>
          </p:nvPr>
        </p:nvSpPr>
        <p:spPr/>
        <p:txBody>
          <a:bodyPr/>
          <a:lstStyle/>
          <a:p>
            <a:endParaRPr lang="de-DE" altLang="de-DE"/>
          </a:p>
        </p:txBody>
      </p:sp>
      <p:sp>
        <p:nvSpPr>
          <p:cNvPr id="14339" name="Foliennummernplatzhalter 3">
            <a:extLst>
              <a:ext uri="{FF2B5EF4-FFF2-40B4-BE49-F238E27FC236}">
                <a16:creationId xmlns:a16="http://schemas.microsoft.com/office/drawing/2014/main" id="{19705294-3997-C365-4BFC-BAEE79C2E05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600"/>
              </a:spcBef>
              <a:buClr>
                <a:srgbClr val="B2B2B2"/>
              </a:buClr>
              <a:buSzPct val="89000"/>
              <a:buFont typeface="Wingdings" panose="05000000000000000000" pitchFamily="2" charset="2"/>
              <a:buChar char="n"/>
              <a:defRPr sz="28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CCCC99"/>
              </a:buClr>
              <a:buSzPct val="75000"/>
              <a:buFont typeface="Wingdings" panose="05000000000000000000" pitchFamily="2" charset="2"/>
              <a:buChar char="n"/>
              <a:defRPr sz="2600">
                <a:solidFill>
                  <a:schemeClr val="tx1"/>
                </a:solidFill>
                <a:latin typeface="Arial" panose="020B0604020202020204" pitchFamily="34" charset="0"/>
                <a:sym typeface="Arial" panose="020B0604020202020204" pitchFamily="34" charset="0"/>
              </a:defRPr>
            </a:lvl2pPr>
            <a:lvl3pPr marL="1143000" indent="-228600">
              <a:spcBef>
                <a:spcPts val="500"/>
              </a:spcBef>
              <a:buClr>
                <a:srgbClr val="B2B2B2"/>
              </a:buClr>
              <a:buSzPct val="55000"/>
              <a:buFont typeface="Wingdings" panose="05000000000000000000" pitchFamily="2" charset="2"/>
              <a:buChar char="n"/>
              <a:defRPr sz="23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A279F295-856E-4D73-8E84-ECF3C2B49439}" type="slidenum">
              <a:rPr lang="en-US" altLang="de-DE" sz="1000" smtClean="0"/>
              <a:pPr>
                <a:spcBef>
                  <a:spcPct val="0"/>
                </a:spcBef>
                <a:buClrTx/>
                <a:buSzTx/>
                <a:buFontTx/>
                <a:buNone/>
              </a:pPr>
              <a:t>15</a:t>
            </a:fld>
            <a:endParaRPr lang="en-US" altLang="de-DE" sz="1000"/>
          </a:p>
        </p:txBody>
      </p:sp>
      <p:pic>
        <p:nvPicPr>
          <p:cNvPr id="14340" name="Picture 6">
            <a:extLst>
              <a:ext uri="{FF2B5EF4-FFF2-40B4-BE49-F238E27FC236}">
                <a16:creationId xmlns:a16="http://schemas.microsoft.com/office/drawing/2014/main" id="{4158F3E0-23DE-A43C-7CB5-834A3710EE7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8475" y="476250"/>
            <a:ext cx="8250238" cy="6145213"/>
          </a:xfr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52AD3B-BAEE-5EDA-F442-5752705D2D3B}"/>
              </a:ext>
            </a:extLst>
          </p:cNvPr>
          <p:cNvSpPr>
            <a:spLocks noGrp="1"/>
          </p:cNvSpPr>
          <p:nvPr>
            <p:ph type="title"/>
          </p:nvPr>
        </p:nvSpPr>
        <p:spPr/>
        <p:txBody>
          <a:bodyPr/>
          <a:lstStyle/>
          <a:p>
            <a:r>
              <a:rPr lang="en-GB" dirty="0"/>
              <a:t>Gini coefficient disposable income in Germany</a:t>
            </a:r>
          </a:p>
        </p:txBody>
      </p:sp>
      <p:pic>
        <p:nvPicPr>
          <p:cNvPr id="1026" name="Picture 2">
            <a:extLst>
              <a:ext uri="{FF2B5EF4-FFF2-40B4-BE49-F238E27FC236}">
                <a16:creationId xmlns:a16="http://schemas.microsoft.com/office/drawing/2014/main" id="{955A41D3-44A3-DF32-5B81-07DBDCBE7D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846263"/>
            <a:ext cx="7416824" cy="439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63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C3E355-3D7D-C297-20D9-7B78F7F1FA71}"/>
              </a:ext>
            </a:extLst>
          </p:cNvPr>
          <p:cNvSpPr>
            <a:spLocks noGrp="1"/>
          </p:cNvSpPr>
          <p:nvPr>
            <p:ph type="title"/>
          </p:nvPr>
        </p:nvSpPr>
        <p:spPr>
          <a:xfrm>
            <a:off x="822960" y="286605"/>
            <a:ext cx="7543800" cy="982156"/>
          </a:xfrm>
        </p:spPr>
        <p:txBody>
          <a:bodyPr/>
          <a:lstStyle/>
          <a:p>
            <a:r>
              <a:rPr lang="en-GB" dirty="0"/>
              <a:t>Gini-index disposable income</a:t>
            </a:r>
          </a:p>
        </p:txBody>
      </p:sp>
      <p:pic>
        <p:nvPicPr>
          <p:cNvPr id="5" name="Inhaltsplatzhalter 4">
            <a:extLst>
              <a:ext uri="{FF2B5EF4-FFF2-40B4-BE49-F238E27FC236}">
                <a16:creationId xmlns:a16="http://schemas.microsoft.com/office/drawing/2014/main" id="{5919E50E-E4C5-E24C-7EC8-F12F0DAC9836}"/>
              </a:ext>
            </a:extLst>
          </p:cNvPr>
          <p:cNvPicPr>
            <a:picLocks noGrp="1" noChangeAspect="1"/>
          </p:cNvPicPr>
          <p:nvPr>
            <p:ph idx="1"/>
          </p:nvPr>
        </p:nvPicPr>
        <p:blipFill>
          <a:blip r:embed="rId2"/>
          <a:stretch>
            <a:fillRect/>
          </a:stretch>
        </p:blipFill>
        <p:spPr>
          <a:xfrm>
            <a:off x="539552" y="1124744"/>
            <a:ext cx="7827208" cy="5256583"/>
          </a:xfrm>
        </p:spPr>
      </p:pic>
    </p:spTree>
    <p:extLst>
      <p:ext uri="{BB962C8B-B14F-4D97-AF65-F5344CB8AC3E}">
        <p14:creationId xmlns:p14="http://schemas.microsoft.com/office/powerpoint/2010/main" val="3869987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a:extLst>
              <a:ext uri="{FF2B5EF4-FFF2-40B4-BE49-F238E27FC236}">
                <a16:creationId xmlns:a16="http://schemas.microsoft.com/office/drawing/2014/main" id="{DC25D0E6-B973-6E30-9153-2DC32F0A160E}"/>
              </a:ext>
            </a:extLst>
          </p:cNvPr>
          <p:cNvSpPr>
            <a:spLocks noGrp="1" noChangeArrowheads="1"/>
          </p:cNvSpPr>
          <p:nvPr>
            <p:ph type="title"/>
          </p:nvPr>
        </p:nvSpPr>
        <p:spPr>
          <a:xfrm>
            <a:off x="848113" y="332656"/>
            <a:ext cx="7543800" cy="1124883"/>
          </a:xfrm>
        </p:spPr>
        <p:txBody>
          <a:bodyPr/>
          <a:lstStyle/>
          <a:p>
            <a:pPr eaLnBrk="1" hangingPunct="1"/>
            <a:r>
              <a:rPr lang="de-DE" altLang="de-DE" dirty="0"/>
              <a:t>Market </a:t>
            </a:r>
            <a:r>
              <a:rPr lang="de-DE" altLang="de-DE" dirty="0" err="1"/>
              <a:t>income</a:t>
            </a:r>
            <a:r>
              <a:rPr lang="de-DE" altLang="de-DE" dirty="0"/>
              <a:t> </a:t>
            </a:r>
            <a:r>
              <a:rPr lang="de-DE" altLang="de-DE" dirty="0" err="1"/>
              <a:t>distribution</a:t>
            </a:r>
            <a:endParaRPr lang="de-DE" altLang="de-DE" dirty="0"/>
          </a:p>
        </p:txBody>
      </p:sp>
      <p:graphicFrame>
        <p:nvGraphicFramePr>
          <p:cNvPr id="5" name="Inhaltsplatzhalter 4">
            <a:extLst>
              <a:ext uri="{FF2B5EF4-FFF2-40B4-BE49-F238E27FC236}">
                <a16:creationId xmlns:a16="http://schemas.microsoft.com/office/drawing/2014/main" id="{18DFF8B8-0E26-013E-32AC-23AFEB97C4B9}"/>
              </a:ext>
            </a:extLst>
          </p:cNvPr>
          <p:cNvGraphicFramePr>
            <a:graphicFrameLocks noGrp="1"/>
          </p:cNvGraphicFramePr>
          <p:nvPr>
            <p:ph idx="1"/>
            <p:extLst>
              <p:ext uri="{D42A27DB-BD31-4B8C-83A1-F6EECF244321}">
                <p14:modId xmlns:p14="http://schemas.microsoft.com/office/powerpoint/2010/main" val="1845206885"/>
              </p:ext>
            </p:extLst>
          </p:nvPr>
        </p:nvGraphicFramePr>
        <p:xfrm>
          <a:off x="395288" y="1737361"/>
          <a:ext cx="8137525" cy="4118928"/>
        </p:xfrm>
        <a:graphic>
          <a:graphicData uri="http://schemas.openxmlformats.org/drawingml/2006/table">
            <a:tbl>
              <a:tblPr firstRow="1" firstCol="1" bandRow="1">
                <a:tableStyleId>{5C22544A-7EE6-4342-B048-85BDC9FD1C3A}</a:tableStyleId>
              </a:tblPr>
              <a:tblGrid>
                <a:gridCol w="2554486">
                  <a:extLst>
                    <a:ext uri="{9D8B030D-6E8A-4147-A177-3AD203B41FA5}">
                      <a16:colId xmlns:a16="http://schemas.microsoft.com/office/drawing/2014/main" val="20000"/>
                    </a:ext>
                  </a:extLst>
                </a:gridCol>
                <a:gridCol w="1421286">
                  <a:extLst>
                    <a:ext uri="{9D8B030D-6E8A-4147-A177-3AD203B41FA5}">
                      <a16:colId xmlns:a16="http://schemas.microsoft.com/office/drawing/2014/main" val="20001"/>
                    </a:ext>
                  </a:extLst>
                </a:gridCol>
                <a:gridCol w="1253539">
                  <a:extLst>
                    <a:ext uri="{9D8B030D-6E8A-4147-A177-3AD203B41FA5}">
                      <a16:colId xmlns:a16="http://schemas.microsoft.com/office/drawing/2014/main" val="20002"/>
                    </a:ext>
                  </a:extLst>
                </a:gridCol>
                <a:gridCol w="1454107">
                  <a:extLst>
                    <a:ext uri="{9D8B030D-6E8A-4147-A177-3AD203B41FA5}">
                      <a16:colId xmlns:a16="http://schemas.microsoft.com/office/drawing/2014/main" val="20003"/>
                    </a:ext>
                  </a:extLst>
                </a:gridCol>
                <a:gridCol w="1454107">
                  <a:extLst>
                    <a:ext uri="{9D8B030D-6E8A-4147-A177-3AD203B41FA5}">
                      <a16:colId xmlns:a16="http://schemas.microsoft.com/office/drawing/2014/main" val="20004"/>
                    </a:ext>
                  </a:extLst>
                </a:gridCol>
              </a:tblGrid>
              <a:tr h="1003703">
                <a:tc>
                  <a:txBody>
                    <a:bodyPr/>
                    <a:lstStyle/>
                    <a:p>
                      <a:pPr>
                        <a:spcAft>
                          <a:spcPts val="0"/>
                        </a:spcAft>
                      </a:pPr>
                      <a:r>
                        <a:rPr lang="en-US" sz="1000" dirty="0">
                          <a:effectLst/>
                        </a:rPr>
                        <a:t>Shares of different groups in total income (</a:t>
                      </a:r>
                      <a:r>
                        <a:rPr lang="en-US" sz="1000" dirty="0" err="1">
                          <a:effectLst/>
                        </a:rPr>
                        <a:t>labour</a:t>
                      </a:r>
                      <a:r>
                        <a:rPr lang="en-US" sz="1000" dirty="0">
                          <a:effectLst/>
                        </a:rPr>
                        <a:t> and capital)</a:t>
                      </a:r>
                      <a:endParaRPr lang="de-DE" sz="1200" dirty="0">
                        <a:effectLst/>
                        <a:latin typeface="Times New Roman"/>
                        <a:ea typeface="MS ??"/>
                        <a:cs typeface="Times New Roman"/>
                      </a:endParaRPr>
                    </a:p>
                  </a:txBody>
                  <a:tcPr marL="68585" marR="68585" marT="0" marB="0"/>
                </a:tc>
                <a:tc>
                  <a:txBody>
                    <a:bodyPr/>
                    <a:lstStyle/>
                    <a:p>
                      <a:pPr>
                        <a:spcAft>
                          <a:spcPts val="0"/>
                        </a:spcAft>
                      </a:pPr>
                      <a:r>
                        <a:rPr lang="de-DE" sz="1000" dirty="0">
                          <a:effectLst/>
                        </a:rPr>
                        <a:t>Low </a:t>
                      </a:r>
                      <a:r>
                        <a:rPr lang="de-DE" sz="1000" dirty="0" err="1">
                          <a:effectLst/>
                        </a:rPr>
                        <a:t>inequality</a:t>
                      </a:r>
                      <a:endParaRPr lang="de-DE" sz="1200" dirty="0">
                        <a:effectLst/>
                      </a:endParaRPr>
                    </a:p>
                    <a:p>
                      <a:pPr>
                        <a:spcAft>
                          <a:spcPts val="0"/>
                        </a:spcAft>
                      </a:pPr>
                      <a:r>
                        <a:rPr lang="de-DE" sz="1000" dirty="0">
                          <a:effectLst/>
                        </a:rPr>
                        <a:t>(Scandinavian countries, 1970-1980)</a:t>
                      </a:r>
                      <a:endParaRPr lang="de-DE" sz="1200" dirty="0">
                        <a:effectLst/>
                        <a:latin typeface="Times New Roman"/>
                        <a:ea typeface="MS ??"/>
                        <a:cs typeface="Times New Roman"/>
                      </a:endParaRPr>
                    </a:p>
                  </a:txBody>
                  <a:tcPr marL="68585" marR="68585" marT="0" marB="0"/>
                </a:tc>
                <a:tc>
                  <a:txBody>
                    <a:bodyPr/>
                    <a:lstStyle/>
                    <a:p>
                      <a:pPr>
                        <a:spcAft>
                          <a:spcPts val="0"/>
                        </a:spcAft>
                      </a:pPr>
                      <a:r>
                        <a:rPr lang="de-DE" sz="1000" dirty="0">
                          <a:effectLst/>
                        </a:rPr>
                        <a:t>Medium </a:t>
                      </a:r>
                      <a:r>
                        <a:rPr lang="de-DE" sz="1000" dirty="0" err="1">
                          <a:effectLst/>
                        </a:rPr>
                        <a:t>inequality</a:t>
                      </a:r>
                      <a:endParaRPr lang="de-DE" sz="1200" dirty="0">
                        <a:effectLst/>
                      </a:endParaRPr>
                    </a:p>
                    <a:p>
                      <a:pPr>
                        <a:spcAft>
                          <a:spcPts val="0"/>
                        </a:spcAft>
                      </a:pPr>
                      <a:r>
                        <a:rPr lang="de-DE" sz="1000" dirty="0">
                          <a:effectLst/>
                        </a:rPr>
                        <a:t>(Europe, 2010)</a:t>
                      </a:r>
                      <a:endParaRPr lang="de-DE" sz="1200" dirty="0">
                        <a:effectLst/>
                        <a:latin typeface="Times New Roman"/>
                        <a:ea typeface="MS ??"/>
                        <a:cs typeface="Times New Roman"/>
                      </a:endParaRPr>
                    </a:p>
                  </a:txBody>
                  <a:tcPr marL="68585" marR="68585" marT="0" marB="0"/>
                </a:tc>
                <a:tc>
                  <a:txBody>
                    <a:bodyPr/>
                    <a:lstStyle/>
                    <a:p>
                      <a:pPr>
                        <a:spcAft>
                          <a:spcPts val="0"/>
                        </a:spcAft>
                      </a:pPr>
                      <a:r>
                        <a:rPr lang="de-DE" sz="1000">
                          <a:effectLst/>
                        </a:rPr>
                        <a:t>High Inequality</a:t>
                      </a:r>
                      <a:endParaRPr lang="de-DE" sz="1200">
                        <a:effectLst/>
                      </a:endParaRPr>
                    </a:p>
                    <a:p>
                      <a:pPr>
                        <a:spcAft>
                          <a:spcPts val="0"/>
                        </a:spcAft>
                      </a:pPr>
                      <a:r>
                        <a:rPr lang="de-DE" sz="1000">
                          <a:effectLst/>
                        </a:rPr>
                        <a:t>(USA, 2010; Europe 1910)</a:t>
                      </a:r>
                      <a:endParaRPr lang="de-DE" sz="1200">
                        <a:effectLst/>
                        <a:latin typeface="Times New Roman"/>
                        <a:ea typeface="MS ??"/>
                        <a:cs typeface="Times New Roman"/>
                      </a:endParaRPr>
                    </a:p>
                  </a:txBody>
                  <a:tcPr marL="68585" marR="68585" marT="0" marB="0"/>
                </a:tc>
                <a:tc>
                  <a:txBody>
                    <a:bodyPr/>
                    <a:lstStyle/>
                    <a:p>
                      <a:pPr>
                        <a:spcAft>
                          <a:spcPts val="0"/>
                        </a:spcAft>
                      </a:pPr>
                      <a:r>
                        <a:rPr lang="de-DE" sz="1000">
                          <a:effectLst/>
                        </a:rPr>
                        <a:t>Very high inequality (USA, 2030?)</a:t>
                      </a:r>
                      <a:endParaRPr lang="de-DE" sz="1200">
                        <a:effectLst/>
                        <a:latin typeface="Times New Roman"/>
                        <a:ea typeface="MS ??"/>
                        <a:cs typeface="Times New Roman"/>
                      </a:endParaRPr>
                    </a:p>
                  </a:txBody>
                  <a:tcPr marL="68585" marR="68585" marT="0" marB="0"/>
                </a:tc>
                <a:extLst>
                  <a:ext uri="{0D108BD9-81ED-4DB2-BD59-A6C34878D82A}">
                    <a16:rowId xmlns:a16="http://schemas.microsoft.com/office/drawing/2014/main" val="10000"/>
                  </a:ext>
                </a:extLst>
              </a:tr>
              <a:tr h="415641">
                <a:tc>
                  <a:txBody>
                    <a:bodyPr/>
                    <a:lstStyle/>
                    <a:p>
                      <a:pPr>
                        <a:spcAft>
                          <a:spcPts val="0"/>
                        </a:spcAft>
                      </a:pPr>
                      <a:r>
                        <a:rPr lang="de-DE" sz="1000" dirty="0">
                          <a:effectLst/>
                        </a:rPr>
                        <a:t>Top 10% (</a:t>
                      </a:r>
                      <a:r>
                        <a:rPr lang="de-DE" sz="1000" dirty="0" err="1">
                          <a:effectLst/>
                        </a:rPr>
                        <a:t>upper</a:t>
                      </a:r>
                      <a:r>
                        <a:rPr lang="de-DE" sz="1000" dirty="0">
                          <a:effectLst/>
                        </a:rPr>
                        <a:t> </a:t>
                      </a:r>
                      <a:r>
                        <a:rPr lang="de-DE" sz="1000" dirty="0" err="1">
                          <a:effectLst/>
                        </a:rPr>
                        <a:t>class</a:t>
                      </a:r>
                      <a:r>
                        <a:rPr lang="de-DE" sz="1000" dirty="0">
                          <a:effectLst/>
                        </a:rPr>
                        <a:t>)</a:t>
                      </a:r>
                      <a:endParaRPr lang="de-DE" sz="1200" dirty="0">
                        <a:effectLst/>
                        <a:latin typeface="Times New Roman"/>
                        <a:ea typeface="MS ??"/>
                        <a:cs typeface="Times New Roman"/>
                      </a:endParaRPr>
                    </a:p>
                  </a:txBody>
                  <a:tcPr marL="68585" marR="68585" marT="0" marB="0"/>
                </a:tc>
                <a:tc>
                  <a:txBody>
                    <a:bodyPr/>
                    <a:lstStyle/>
                    <a:p>
                      <a:pPr algn="ctr">
                        <a:spcAft>
                          <a:spcPts val="0"/>
                        </a:spcAft>
                      </a:pPr>
                      <a:r>
                        <a:rPr lang="de-DE" sz="1000" dirty="0">
                          <a:effectLst/>
                        </a:rPr>
                        <a:t>25%</a:t>
                      </a:r>
                      <a:endParaRPr lang="de-DE" sz="1200" dirty="0">
                        <a:effectLst/>
                        <a:latin typeface="Times New Roman"/>
                        <a:ea typeface="MS ??"/>
                        <a:cs typeface="Times New Roman"/>
                      </a:endParaRPr>
                    </a:p>
                  </a:txBody>
                  <a:tcPr marL="68585" marR="68585" marT="0" marB="0"/>
                </a:tc>
                <a:tc>
                  <a:txBody>
                    <a:bodyPr/>
                    <a:lstStyle/>
                    <a:p>
                      <a:pPr algn="ctr">
                        <a:spcAft>
                          <a:spcPts val="0"/>
                        </a:spcAft>
                      </a:pPr>
                      <a:r>
                        <a:rPr lang="de-DE" sz="1000">
                          <a:effectLst/>
                        </a:rPr>
                        <a:t>35%</a:t>
                      </a:r>
                      <a:endParaRPr lang="de-DE" sz="1200">
                        <a:effectLst/>
                        <a:latin typeface="Times New Roman"/>
                        <a:ea typeface="MS ??"/>
                        <a:cs typeface="Times New Roman"/>
                      </a:endParaRPr>
                    </a:p>
                  </a:txBody>
                  <a:tcPr marL="68585" marR="68585" marT="0" marB="0"/>
                </a:tc>
                <a:tc>
                  <a:txBody>
                    <a:bodyPr/>
                    <a:lstStyle/>
                    <a:p>
                      <a:pPr algn="ctr">
                        <a:spcAft>
                          <a:spcPts val="0"/>
                        </a:spcAft>
                      </a:pPr>
                      <a:r>
                        <a:rPr lang="de-DE" sz="1000">
                          <a:effectLst/>
                        </a:rPr>
                        <a:t>50%</a:t>
                      </a:r>
                      <a:endParaRPr lang="de-DE" sz="1200">
                        <a:effectLst/>
                        <a:latin typeface="Times New Roman"/>
                        <a:ea typeface="MS ??"/>
                        <a:cs typeface="Times New Roman"/>
                      </a:endParaRPr>
                    </a:p>
                  </a:txBody>
                  <a:tcPr marL="68585" marR="68585" marT="0" marB="0"/>
                </a:tc>
                <a:tc>
                  <a:txBody>
                    <a:bodyPr/>
                    <a:lstStyle/>
                    <a:p>
                      <a:pPr algn="ctr">
                        <a:spcAft>
                          <a:spcPts val="0"/>
                        </a:spcAft>
                      </a:pPr>
                      <a:r>
                        <a:rPr lang="de-DE" sz="1000">
                          <a:effectLst/>
                        </a:rPr>
                        <a:t>60%</a:t>
                      </a:r>
                      <a:endParaRPr lang="de-DE" sz="1200">
                        <a:effectLst/>
                        <a:latin typeface="Times New Roman"/>
                        <a:ea typeface="MS ??"/>
                        <a:cs typeface="Times New Roman"/>
                      </a:endParaRPr>
                    </a:p>
                  </a:txBody>
                  <a:tcPr marL="68585" marR="68585" marT="0" marB="0"/>
                </a:tc>
                <a:extLst>
                  <a:ext uri="{0D108BD9-81ED-4DB2-BD59-A6C34878D82A}">
                    <a16:rowId xmlns:a16="http://schemas.microsoft.com/office/drawing/2014/main" val="10001"/>
                  </a:ext>
                </a:extLst>
              </a:tr>
              <a:tr h="404813">
                <a:tc>
                  <a:txBody>
                    <a:bodyPr/>
                    <a:lstStyle/>
                    <a:p>
                      <a:pPr>
                        <a:spcAft>
                          <a:spcPts val="0"/>
                        </a:spcAft>
                      </a:pPr>
                      <a:r>
                        <a:rPr lang="en-US" sz="1000" dirty="0">
                          <a:effectLst/>
                        </a:rPr>
                        <a:t>Including the top 1% (dominant class)</a:t>
                      </a:r>
                      <a:endParaRPr lang="de-DE" sz="1200" dirty="0">
                        <a:effectLst/>
                        <a:latin typeface="Times New Roman"/>
                        <a:ea typeface="MS ??"/>
                        <a:cs typeface="Times New Roman"/>
                      </a:endParaRPr>
                    </a:p>
                  </a:txBody>
                  <a:tcPr marL="68585" marR="68585" marT="0" marB="0"/>
                </a:tc>
                <a:tc>
                  <a:txBody>
                    <a:bodyPr/>
                    <a:lstStyle/>
                    <a:p>
                      <a:pPr algn="ctr">
                        <a:spcAft>
                          <a:spcPts val="0"/>
                        </a:spcAft>
                      </a:pPr>
                      <a:r>
                        <a:rPr lang="de-DE" sz="1000" dirty="0">
                          <a:effectLst/>
                        </a:rPr>
                        <a:t>7%</a:t>
                      </a:r>
                      <a:endParaRPr lang="de-DE" sz="1200" dirty="0">
                        <a:effectLst/>
                        <a:latin typeface="Times New Roman"/>
                        <a:ea typeface="MS ??"/>
                        <a:cs typeface="Times New Roman"/>
                      </a:endParaRPr>
                    </a:p>
                  </a:txBody>
                  <a:tcPr marL="68585" marR="68585" marT="0" marB="0"/>
                </a:tc>
                <a:tc>
                  <a:txBody>
                    <a:bodyPr/>
                    <a:lstStyle/>
                    <a:p>
                      <a:pPr algn="ctr">
                        <a:spcAft>
                          <a:spcPts val="0"/>
                        </a:spcAft>
                      </a:pPr>
                      <a:r>
                        <a:rPr lang="de-DE" sz="1000">
                          <a:effectLst/>
                        </a:rPr>
                        <a:t>10%</a:t>
                      </a:r>
                      <a:endParaRPr lang="de-DE" sz="1200">
                        <a:effectLst/>
                        <a:latin typeface="Times New Roman"/>
                        <a:ea typeface="MS ??"/>
                        <a:cs typeface="Times New Roman"/>
                      </a:endParaRPr>
                    </a:p>
                  </a:txBody>
                  <a:tcPr marL="68585" marR="68585" marT="0" marB="0"/>
                </a:tc>
                <a:tc>
                  <a:txBody>
                    <a:bodyPr/>
                    <a:lstStyle/>
                    <a:p>
                      <a:pPr algn="ctr">
                        <a:spcAft>
                          <a:spcPts val="0"/>
                        </a:spcAft>
                      </a:pPr>
                      <a:r>
                        <a:rPr lang="de-DE" sz="1000">
                          <a:effectLst/>
                        </a:rPr>
                        <a:t>20%</a:t>
                      </a:r>
                      <a:endParaRPr lang="de-DE" sz="1200">
                        <a:effectLst/>
                        <a:latin typeface="Times New Roman"/>
                        <a:ea typeface="MS ??"/>
                        <a:cs typeface="Times New Roman"/>
                      </a:endParaRPr>
                    </a:p>
                  </a:txBody>
                  <a:tcPr marL="68585" marR="68585" marT="0" marB="0"/>
                </a:tc>
                <a:tc>
                  <a:txBody>
                    <a:bodyPr/>
                    <a:lstStyle/>
                    <a:p>
                      <a:pPr algn="ctr">
                        <a:spcAft>
                          <a:spcPts val="0"/>
                        </a:spcAft>
                      </a:pPr>
                      <a:r>
                        <a:rPr lang="de-DE" sz="1000">
                          <a:effectLst/>
                        </a:rPr>
                        <a:t>25%</a:t>
                      </a:r>
                      <a:endParaRPr lang="de-DE" sz="1200">
                        <a:effectLst/>
                        <a:latin typeface="Times New Roman"/>
                        <a:ea typeface="MS ??"/>
                        <a:cs typeface="Times New Roman"/>
                      </a:endParaRPr>
                    </a:p>
                  </a:txBody>
                  <a:tcPr marL="68585" marR="68585" marT="0" marB="0"/>
                </a:tc>
                <a:extLst>
                  <a:ext uri="{0D108BD9-81ED-4DB2-BD59-A6C34878D82A}">
                    <a16:rowId xmlns:a16="http://schemas.microsoft.com/office/drawing/2014/main" val="10002"/>
                  </a:ext>
                </a:extLst>
              </a:tr>
              <a:tr h="720501">
                <a:tc>
                  <a:txBody>
                    <a:bodyPr/>
                    <a:lstStyle/>
                    <a:p>
                      <a:pPr>
                        <a:spcAft>
                          <a:spcPts val="0"/>
                        </a:spcAft>
                      </a:pPr>
                      <a:r>
                        <a:rPr lang="en-US" sz="1000" dirty="0">
                          <a:effectLst/>
                        </a:rPr>
                        <a:t>Including the next 9% (well-to-do-class)</a:t>
                      </a:r>
                      <a:endParaRPr lang="de-DE" sz="1200" dirty="0">
                        <a:effectLst/>
                        <a:latin typeface="Times New Roman"/>
                        <a:ea typeface="MS ??"/>
                        <a:cs typeface="Times New Roman"/>
                      </a:endParaRPr>
                    </a:p>
                  </a:txBody>
                  <a:tcPr marL="68585" marR="68585" marT="0" marB="0"/>
                </a:tc>
                <a:tc>
                  <a:txBody>
                    <a:bodyPr/>
                    <a:lstStyle/>
                    <a:p>
                      <a:pPr algn="ctr">
                        <a:spcAft>
                          <a:spcPts val="0"/>
                        </a:spcAft>
                      </a:pPr>
                      <a:r>
                        <a:rPr lang="de-DE" sz="1000" dirty="0">
                          <a:effectLst/>
                        </a:rPr>
                        <a:t>18%</a:t>
                      </a:r>
                      <a:endParaRPr lang="de-DE" sz="1200" dirty="0">
                        <a:effectLst/>
                        <a:latin typeface="Times New Roman"/>
                        <a:ea typeface="MS ??"/>
                        <a:cs typeface="Times New Roman"/>
                      </a:endParaRPr>
                    </a:p>
                  </a:txBody>
                  <a:tcPr marL="68585" marR="68585" marT="0" marB="0"/>
                </a:tc>
                <a:tc>
                  <a:txBody>
                    <a:bodyPr/>
                    <a:lstStyle/>
                    <a:p>
                      <a:pPr algn="ctr">
                        <a:spcAft>
                          <a:spcPts val="0"/>
                        </a:spcAft>
                      </a:pPr>
                      <a:r>
                        <a:rPr lang="de-DE" sz="1000">
                          <a:effectLst/>
                        </a:rPr>
                        <a:t>25%</a:t>
                      </a:r>
                      <a:endParaRPr lang="de-DE" sz="1200">
                        <a:effectLst/>
                        <a:latin typeface="Times New Roman"/>
                        <a:ea typeface="MS ??"/>
                        <a:cs typeface="Times New Roman"/>
                      </a:endParaRPr>
                    </a:p>
                  </a:txBody>
                  <a:tcPr marL="68585" marR="68585" marT="0" marB="0"/>
                </a:tc>
                <a:tc>
                  <a:txBody>
                    <a:bodyPr/>
                    <a:lstStyle/>
                    <a:p>
                      <a:pPr algn="ctr">
                        <a:spcAft>
                          <a:spcPts val="0"/>
                        </a:spcAft>
                      </a:pPr>
                      <a:r>
                        <a:rPr lang="de-DE" sz="1000">
                          <a:effectLst/>
                        </a:rPr>
                        <a:t>30%</a:t>
                      </a:r>
                      <a:endParaRPr lang="de-DE" sz="1200">
                        <a:effectLst/>
                        <a:latin typeface="Times New Roman"/>
                        <a:ea typeface="MS ??"/>
                        <a:cs typeface="Times New Roman"/>
                      </a:endParaRPr>
                    </a:p>
                  </a:txBody>
                  <a:tcPr marL="68585" marR="68585" marT="0" marB="0"/>
                </a:tc>
                <a:tc>
                  <a:txBody>
                    <a:bodyPr/>
                    <a:lstStyle/>
                    <a:p>
                      <a:pPr algn="ctr">
                        <a:spcAft>
                          <a:spcPts val="0"/>
                        </a:spcAft>
                      </a:pPr>
                      <a:r>
                        <a:rPr lang="de-DE" sz="1000">
                          <a:effectLst/>
                        </a:rPr>
                        <a:t>35%</a:t>
                      </a:r>
                      <a:endParaRPr lang="de-DE" sz="1200">
                        <a:effectLst/>
                        <a:latin typeface="Times New Roman"/>
                        <a:ea typeface="MS ??"/>
                        <a:cs typeface="Times New Roman"/>
                      </a:endParaRPr>
                    </a:p>
                  </a:txBody>
                  <a:tcPr marL="68585" marR="68585" marT="0" marB="0"/>
                </a:tc>
                <a:extLst>
                  <a:ext uri="{0D108BD9-81ED-4DB2-BD59-A6C34878D82A}">
                    <a16:rowId xmlns:a16="http://schemas.microsoft.com/office/drawing/2014/main" val="10003"/>
                  </a:ext>
                </a:extLst>
              </a:tr>
              <a:tr h="589726">
                <a:tc>
                  <a:txBody>
                    <a:bodyPr/>
                    <a:lstStyle/>
                    <a:p>
                      <a:pPr>
                        <a:spcAft>
                          <a:spcPts val="0"/>
                        </a:spcAft>
                      </a:pPr>
                      <a:r>
                        <a:rPr lang="de-DE" sz="1000" dirty="0">
                          <a:effectLst/>
                        </a:rPr>
                        <a:t>Middle 40% (</a:t>
                      </a:r>
                      <a:r>
                        <a:rPr lang="de-DE" sz="1000" dirty="0" err="1">
                          <a:effectLst/>
                        </a:rPr>
                        <a:t>middle</a:t>
                      </a:r>
                      <a:r>
                        <a:rPr lang="de-DE" sz="1000" dirty="0">
                          <a:effectLst/>
                        </a:rPr>
                        <a:t> </a:t>
                      </a:r>
                      <a:r>
                        <a:rPr lang="de-DE" sz="1000" dirty="0" err="1">
                          <a:effectLst/>
                        </a:rPr>
                        <a:t>class</a:t>
                      </a:r>
                      <a:r>
                        <a:rPr lang="de-DE" sz="1000" dirty="0">
                          <a:effectLst/>
                        </a:rPr>
                        <a:t>)</a:t>
                      </a:r>
                      <a:endParaRPr lang="de-DE" sz="1200" dirty="0">
                        <a:effectLst/>
                        <a:latin typeface="Times New Roman"/>
                        <a:ea typeface="MS ??"/>
                        <a:cs typeface="Times New Roman"/>
                      </a:endParaRPr>
                    </a:p>
                  </a:txBody>
                  <a:tcPr marL="68585" marR="68585" marT="0" marB="0"/>
                </a:tc>
                <a:tc>
                  <a:txBody>
                    <a:bodyPr/>
                    <a:lstStyle/>
                    <a:p>
                      <a:pPr algn="ctr">
                        <a:spcAft>
                          <a:spcPts val="0"/>
                        </a:spcAft>
                      </a:pPr>
                      <a:r>
                        <a:rPr lang="de-DE" sz="1000">
                          <a:effectLst/>
                        </a:rPr>
                        <a:t>45%</a:t>
                      </a:r>
                      <a:endParaRPr lang="de-DE" sz="1200">
                        <a:effectLst/>
                        <a:latin typeface="Times New Roman"/>
                        <a:ea typeface="MS ??"/>
                        <a:cs typeface="Times New Roman"/>
                      </a:endParaRPr>
                    </a:p>
                  </a:txBody>
                  <a:tcPr marL="68585" marR="68585" marT="0" marB="0"/>
                </a:tc>
                <a:tc>
                  <a:txBody>
                    <a:bodyPr/>
                    <a:lstStyle/>
                    <a:p>
                      <a:pPr algn="ctr">
                        <a:spcAft>
                          <a:spcPts val="0"/>
                        </a:spcAft>
                      </a:pPr>
                      <a:r>
                        <a:rPr lang="de-DE" sz="1000">
                          <a:effectLst/>
                        </a:rPr>
                        <a:t>40%</a:t>
                      </a:r>
                      <a:endParaRPr lang="de-DE" sz="1200">
                        <a:effectLst/>
                        <a:latin typeface="Times New Roman"/>
                        <a:ea typeface="MS ??"/>
                        <a:cs typeface="Times New Roman"/>
                      </a:endParaRPr>
                    </a:p>
                  </a:txBody>
                  <a:tcPr marL="68585" marR="68585" marT="0" marB="0"/>
                </a:tc>
                <a:tc>
                  <a:txBody>
                    <a:bodyPr/>
                    <a:lstStyle/>
                    <a:p>
                      <a:pPr algn="ctr">
                        <a:spcAft>
                          <a:spcPts val="0"/>
                        </a:spcAft>
                      </a:pPr>
                      <a:r>
                        <a:rPr lang="de-DE" sz="1000">
                          <a:effectLst/>
                        </a:rPr>
                        <a:t>30%</a:t>
                      </a:r>
                      <a:endParaRPr lang="de-DE" sz="1200">
                        <a:effectLst/>
                        <a:latin typeface="Times New Roman"/>
                        <a:ea typeface="MS ??"/>
                        <a:cs typeface="Times New Roman"/>
                      </a:endParaRPr>
                    </a:p>
                  </a:txBody>
                  <a:tcPr marL="68585" marR="68585" marT="0" marB="0"/>
                </a:tc>
                <a:tc>
                  <a:txBody>
                    <a:bodyPr/>
                    <a:lstStyle/>
                    <a:p>
                      <a:pPr algn="ctr">
                        <a:spcAft>
                          <a:spcPts val="0"/>
                        </a:spcAft>
                      </a:pPr>
                      <a:r>
                        <a:rPr lang="de-DE" sz="1000">
                          <a:effectLst/>
                        </a:rPr>
                        <a:t>25%</a:t>
                      </a:r>
                      <a:endParaRPr lang="de-DE" sz="1200">
                        <a:effectLst/>
                        <a:latin typeface="Times New Roman"/>
                        <a:ea typeface="MS ??"/>
                        <a:cs typeface="Times New Roman"/>
                      </a:endParaRPr>
                    </a:p>
                  </a:txBody>
                  <a:tcPr marL="68585" marR="68585" marT="0" marB="0"/>
                </a:tc>
                <a:extLst>
                  <a:ext uri="{0D108BD9-81ED-4DB2-BD59-A6C34878D82A}">
                    <a16:rowId xmlns:a16="http://schemas.microsoft.com/office/drawing/2014/main" val="10004"/>
                  </a:ext>
                </a:extLst>
              </a:tr>
              <a:tr h="584729">
                <a:tc>
                  <a:txBody>
                    <a:bodyPr/>
                    <a:lstStyle/>
                    <a:p>
                      <a:pPr>
                        <a:spcAft>
                          <a:spcPts val="0"/>
                        </a:spcAft>
                      </a:pPr>
                      <a:r>
                        <a:rPr lang="de-DE" sz="1000" dirty="0">
                          <a:effectLst/>
                        </a:rPr>
                        <a:t>Bottom 50% (</a:t>
                      </a:r>
                      <a:r>
                        <a:rPr lang="de-DE" sz="1000" dirty="0" err="1">
                          <a:effectLst/>
                        </a:rPr>
                        <a:t>lower</a:t>
                      </a:r>
                      <a:r>
                        <a:rPr lang="de-DE" sz="1000" dirty="0">
                          <a:effectLst/>
                        </a:rPr>
                        <a:t> </a:t>
                      </a:r>
                      <a:r>
                        <a:rPr lang="de-DE" sz="1000" dirty="0" err="1">
                          <a:effectLst/>
                        </a:rPr>
                        <a:t>class</a:t>
                      </a:r>
                      <a:r>
                        <a:rPr lang="de-DE" sz="1000" dirty="0">
                          <a:effectLst/>
                        </a:rPr>
                        <a:t>)</a:t>
                      </a:r>
                      <a:endParaRPr lang="de-DE" sz="1200" dirty="0">
                        <a:effectLst/>
                        <a:latin typeface="Times New Roman"/>
                        <a:ea typeface="MS ??"/>
                        <a:cs typeface="Times New Roman"/>
                      </a:endParaRPr>
                    </a:p>
                  </a:txBody>
                  <a:tcPr marL="68585" marR="68585" marT="0" marB="0"/>
                </a:tc>
                <a:tc>
                  <a:txBody>
                    <a:bodyPr/>
                    <a:lstStyle/>
                    <a:p>
                      <a:pPr algn="ctr">
                        <a:spcAft>
                          <a:spcPts val="0"/>
                        </a:spcAft>
                      </a:pPr>
                      <a:r>
                        <a:rPr lang="de-DE" sz="1000">
                          <a:effectLst/>
                        </a:rPr>
                        <a:t>30%</a:t>
                      </a:r>
                      <a:endParaRPr lang="de-DE" sz="1200">
                        <a:effectLst/>
                        <a:latin typeface="Times New Roman"/>
                        <a:ea typeface="MS ??"/>
                        <a:cs typeface="Times New Roman"/>
                      </a:endParaRPr>
                    </a:p>
                  </a:txBody>
                  <a:tcPr marL="68585" marR="68585" marT="0" marB="0"/>
                </a:tc>
                <a:tc>
                  <a:txBody>
                    <a:bodyPr/>
                    <a:lstStyle/>
                    <a:p>
                      <a:pPr algn="ctr">
                        <a:spcAft>
                          <a:spcPts val="0"/>
                        </a:spcAft>
                      </a:pPr>
                      <a:r>
                        <a:rPr lang="de-DE" sz="1000">
                          <a:effectLst/>
                        </a:rPr>
                        <a:t>25%</a:t>
                      </a:r>
                      <a:endParaRPr lang="de-DE" sz="1200">
                        <a:effectLst/>
                        <a:latin typeface="Times New Roman"/>
                        <a:ea typeface="MS ??"/>
                        <a:cs typeface="Times New Roman"/>
                      </a:endParaRPr>
                    </a:p>
                  </a:txBody>
                  <a:tcPr marL="68585" marR="68585" marT="0" marB="0"/>
                </a:tc>
                <a:tc>
                  <a:txBody>
                    <a:bodyPr/>
                    <a:lstStyle/>
                    <a:p>
                      <a:pPr algn="ctr">
                        <a:spcAft>
                          <a:spcPts val="0"/>
                        </a:spcAft>
                      </a:pPr>
                      <a:r>
                        <a:rPr lang="de-DE" sz="1000">
                          <a:effectLst/>
                        </a:rPr>
                        <a:t>20%</a:t>
                      </a:r>
                      <a:endParaRPr lang="de-DE" sz="1200">
                        <a:effectLst/>
                        <a:latin typeface="Times New Roman"/>
                        <a:ea typeface="MS ??"/>
                        <a:cs typeface="Times New Roman"/>
                      </a:endParaRPr>
                    </a:p>
                  </a:txBody>
                  <a:tcPr marL="68585" marR="68585" marT="0" marB="0"/>
                </a:tc>
                <a:tc>
                  <a:txBody>
                    <a:bodyPr/>
                    <a:lstStyle/>
                    <a:p>
                      <a:pPr algn="ctr">
                        <a:spcAft>
                          <a:spcPts val="0"/>
                        </a:spcAft>
                      </a:pPr>
                      <a:r>
                        <a:rPr lang="de-DE" sz="1000">
                          <a:effectLst/>
                        </a:rPr>
                        <a:t>15%</a:t>
                      </a:r>
                      <a:endParaRPr lang="de-DE" sz="1200">
                        <a:effectLst/>
                        <a:latin typeface="Times New Roman"/>
                        <a:ea typeface="MS ??"/>
                        <a:cs typeface="Times New Roman"/>
                      </a:endParaRPr>
                    </a:p>
                  </a:txBody>
                  <a:tcPr marL="68585" marR="68585" marT="0" marB="0"/>
                </a:tc>
                <a:extLst>
                  <a:ext uri="{0D108BD9-81ED-4DB2-BD59-A6C34878D82A}">
                    <a16:rowId xmlns:a16="http://schemas.microsoft.com/office/drawing/2014/main" val="10005"/>
                  </a:ext>
                </a:extLst>
              </a:tr>
              <a:tr h="399815">
                <a:tc>
                  <a:txBody>
                    <a:bodyPr/>
                    <a:lstStyle/>
                    <a:p>
                      <a:pPr>
                        <a:spcAft>
                          <a:spcPts val="0"/>
                        </a:spcAft>
                      </a:pPr>
                      <a:r>
                        <a:rPr lang="de-DE" sz="1000" dirty="0" err="1">
                          <a:effectLst/>
                        </a:rPr>
                        <a:t>Corresponding</a:t>
                      </a:r>
                      <a:r>
                        <a:rPr lang="de-DE" sz="1000" dirty="0">
                          <a:effectLst/>
                        </a:rPr>
                        <a:t> Gini </a:t>
                      </a:r>
                      <a:r>
                        <a:rPr lang="de-DE" sz="1000" dirty="0" err="1">
                          <a:effectLst/>
                        </a:rPr>
                        <a:t>coefficient</a:t>
                      </a:r>
                      <a:r>
                        <a:rPr lang="de-DE" sz="1000" dirty="0">
                          <a:effectLst/>
                        </a:rPr>
                        <a:t> </a:t>
                      </a:r>
                      <a:endParaRPr lang="de-DE" sz="1200" dirty="0">
                        <a:effectLst/>
                        <a:latin typeface="Times New Roman"/>
                        <a:ea typeface="MS ??"/>
                        <a:cs typeface="Times New Roman"/>
                      </a:endParaRPr>
                    </a:p>
                  </a:txBody>
                  <a:tcPr marL="68585" marR="68585" marT="0" marB="0"/>
                </a:tc>
                <a:tc>
                  <a:txBody>
                    <a:bodyPr/>
                    <a:lstStyle/>
                    <a:p>
                      <a:pPr algn="ctr">
                        <a:spcAft>
                          <a:spcPts val="0"/>
                        </a:spcAft>
                      </a:pPr>
                      <a:r>
                        <a:rPr lang="de-DE" sz="1000">
                          <a:effectLst/>
                        </a:rPr>
                        <a:t>0.26</a:t>
                      </a:r>
                      <a:endParaRPr lang="de-DE" sz="1200">
                        <a:effectLst/>
                        <a:latin typeface="Times New Roman"/>
                        <a:ea typeface="MS ??"/>
                        <a:cs typeface="Times New Roman"/>
                      </a:endParaRPr>
                    </a:p>
                  </a:txBody>
                  <a:tcPr marL="68585" marR="68585" marT="0" marB="0"/>
                </a:tc>
                <a:tc>
                  <a:txBody>
                    <a:bodyPr/>
                    <a:lstStyle/>
                    <a:p>
                      <a:pPr algn="ctr">
                        <a:spcAft>
                          <a:spcPts val="0"/>
                        </a:spcAft>
                      </a:pPr>
                      <a:r>
                        <a:rPr lang="de-DE" sz="1000">
                          <a:effectLst/>
                        </a:rPr>
                        <a:t>0.36</a:t>
                      </a:r>
                      <a:endParaRPr lang="de-DE" sz="1200">
                        <a:effectLst/>
                        <a:latin typeface="Times New Roman"/>
                        <a:ea typeface="MS ??"/>
                        <a:cs typeface="Times New Roman"/>
                      </a:endParaRPr>
                    </a:p>
                  </a:txBody>
                  <a:tcPr marL="68585" marR="68585" marT="0" marB="0"/>
                </a:tc>
                <a:tc>
                  <a:txBody>
                    <a:bodyPr/>
                    <a:lstStyle/>
                    <a:p>
                      <a:pPr algn="ctr">
                        <a:spcAft>
                          <a:spcPts val="0"/>
                        </a:spcAft>
                      </a:pPr>
                      <a:r>
                        <a:rPr lang="de-DE" sz="1000">
                          <a:effectLst/>
                        </a:rPr>
                        <a:t>0.49</a:t>
                      </a:r>
                      <a:endParaRPr lang="de-DE" sz="1200">
                        <a:effectLst/>
                        <a:latin typeface="Times New Roman"/>
                        <a:ea typeface="MS ??"/>
                        <a:cs typeface="Times New Roman"/>
                      </a:endParaRPr>
                    </a:p>
                  </a:txBody>
                  <a:tcPr marL="68585" marR="68585" marT="0" marB="0"/>
                </a:tc>
                <a:tc>
                  <a:txBody>
                    <a:bodyPr/>
                    <a:lstStyle/>
                    <a:p>
                      <a:pPr algn="ctr">
                        <a:spcAft>
                          <a:spcPts val="0"/>
                        </a:spcAft>
                      </a:pPr>
                      <a:r>
                        <a:rPr lang="de-DE" sz="1000" dirty="0">
                          <a:effectLst/>
                        </a:rPr>
                        <a:t>0.58</a:t>
                      </a:r>
                      <a:endParaRPr lang="de-DE" sz="1200" dirty="0">
                        <a:effectLst/>
                        <a:latin typeface="Times New Roman"/>
                        <a:ea typeface="MS ??"/>
                        <a:cs typeface="Times New Roman"/>
                      </a:endParaRPr>
                    </a:p>
                  </a:txBody>
                  <a:tcPr marL="68585" marR="68585" marT="0" marB="0"/>
                </a:tc>
                <a:extLst>
                  <a:ext uri="{0D108BD9-81ED-4DB2-BD59-A6C34878D82A}">
                    <a16:rowId xmlns:a16="http://schemas.microsoft.com/office/drawing/2014/main" val="10006"/>
                  </a:ext>
                </a:extLst>
              </a:tr>
            </a:tbl>
          </a:graphicData>
        </a:graphic>
      </p:graphicFrame>
      <p:sp>
        <p:nvSpPr>
          <p:cNvPr id="8245" name="Foliennummernplatzhalter 3">
            <a:extLst>
              <a:ext uri="{FF2B5EF4-FFF2-40B4-BE49-F238E27FC236}">
                <a16:creationId xmlns:a16="http://schemas.microsoft.com/office/drawing/2014/main" id="{8255273D-3774-0BAD-E96B-9CEF5C88A2E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600"/>
              </a:spcBef>
              <a:buClr>
                <a:srgbClr val="B2B2B2"/>
              </a:buClr>
              <a:buSzPct val="89000"/>
              <a:buFont typeface="Wingdings" panose="05000000000000000000" pitchFamily="2" charset="2"/>
              <a:buChar char="n"/>
              <a:defRPr sz="28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CCCC99"/>
              </a:buClr>
              <a:buSzPct val="75000"/>
              <a:buFont typeface="Wingdings" panose="05000000000000000000" pitchFamily="2" charset="2"/>
              <a:buChar char="n"/>
              <a:defRPr sz="2600">
                <a:solidFill>
                  <a:schemeClr val="tx1"/>
                </a:solidFill>
                <a:latin typeface="Arial" panose="020B0604020202020204" pitchFamily="34" charset="0"/>
                <a:sym typeface="Arial" panose="020B0604020202020204" pitchFamily="34" charset="0"/>
              </a:defRPr>
            </a:lvl2pPr>
            <a:lvl3pPr marL="1143000" indent="-228600">
              <a:spcBef>
                <a:spcPts val="500"/>
              </a:spcBef>
              <a:buClr>
                <a:srgbClr val="B2B2B2"/>
              </a:buClr>
              <a:buSzPct val="55000"/>
              <a:buFont typeface="Wingdings" panose="05000000000000000000" pitchFamily="2" charset="2"/>
              <a:buChar char="n"/>
              <a:defRPr sz="23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CCCC99"/>
              </a:buClr>
              <a:buSzPct val="100000"/>
              <a:buFont typeface="Wingdings" panose="05000000000000000000" pitchFamily="2" charset="2"/>
              <a:buChar char="§"/>
              <a:defRPr sz="2000">
                <a:solidFill>
                  <a:schemeClr val="tx1"/>
                </a:solidFill>
                <a:latin typeface="Arial" panose="020B0604020202020204" pitchFamily="34" charset="0"/>
                <a:sym typeface="Arial" panose="020B0604020202020204" pitchFamily="34" charset="0"/>
              </a:defRPr>
            </a:lvl9pPr>
          </a:lstStyle>
          <a:p>
            <a:pPr>
              <a:spcBef>
                <a:spcPct val="0"/>
              </a:spcBef>
              <a:buClrTx/>
              <a:buSzTx/>
              <a:buFontTx/>
              <a:buNone/>
            </a:pPr>
            <a:fld id="{FE7EFF95-ADD8-4398-B5CD-83282D13A1F5}" type="slidenum">
              <a:rPr lang="en-US" altLang="de-DE" sz="1000" smtClean="0"/>
              <a:pPr>
                <a:spcBef>
                  <a:spcPct val="0"/>
                </a:spcBef>
                <a:buClrTx/>
                <a:buSzTx/>
                <a:buFontTx/>
                <a:buNone/>
              </a:pPr>
              <a:t>18</a:t>
            </a:fld>
            <a:endParaRPr lang="en-US" altLang="de-DE" sz="1000"/>
          </a:p>
        </p:txBody>
      </p:sp>
      <p:sp>
        <p:nvSpPr>
          <p:cNvPr id="8246" name="Rectangle 1">
            <a:extLst>
              <a:ext uri="{FF2B5EF4-FFF2-40B4-BE49-F238E27FC236}">
                <a16:creationId xmlns:a16="http://schemas.microsoft.com/office/drawing/2014/main" id="{00396414-4E3E-35B7-DE41-2F8B74186408}"/>
              </a:ext>
            </a:extLst>
          </p:cNvPr>
          <p:cNvSpPr>
            <a:spLocks/>
          </p:cNvSpPr>
          <p:nvPr/>
        </p:nvSpPr>
        <p:spPr bwMode="auto">
          <a:xfrm>
            <a:off x="853996" y="5773317"/>
            <a:ext cx="7390412" cy="769441"/>
          </a:xfrm>
          <a:prstGeom prst="rect">
            <a:avLst/>
          </a:prstGeom>
          <a:noFill/>
          <a:ln>
            <a:noFill/>
          </a:ln>
          <a:effectLst/>
          <a:extLst>
            <a:ext uri="{909E8E84-426E-40DD-AFC4-6F175D3DCCD1}">
              <a14:hiddenFill xmlns:a14="http://schemas.microsoft.com/office/drawing/2010/main">
                <a:solidFill>
                  <a:srgbClr val="CCCC99"/>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indent="133350">
              <a:spcBef>
                <a:spcPts val="600"/>
              </a:spcBef>
              <a:buClr>
                <a:srgbClr val="B2B2B2"/>
              </a:buClr>
              <a:buSzPct val="89000"/>
              <a:buFont typeface="Wingdings" panose="05000000000000000000" pitchFamily="2" charset="2"/>
              <a:buChar char="n"/>
              <a:tabLst>
                <a:tab pos="539750" algn="l"/>
              </a:tabLst>
              <a:defRPr sz="2800">
                <a:solidFill>
                  <a:schemeClr val="tx1"/>
                </a:solidFill>
                <a:latin typeface="Arial" panose="020B0604020202020204" pitchFamily="34" charset="0"/>
                <a:sym typeface="Arial" panose="020B0604020202020204" pitchFamily="34" charset="0"/>
              </a:defRPr>
            </a:lvl1pPr>
            <a:lvl2pPr marL="742950" indent="-285750">
              <a:spcBef>
                <a:spcPts val="600"/>
              </a:spcBef>
              <a:buClr>
                <a:srgbClr val="CCCC99"/>
              </a:buClr>
              <a:buSzPct val="75000"/>
              <a:buFont typeface="Wingdings" panose="05000000000000000000" pitchFamily="2" charset="2"/>
              <a:buChar char="n"/>
              <a:tabLst>
                <a:tab pos="539750" algn="l"/>
              </a:tabLst>
              <a:defRPr sz="2600">
                <a:solidFill>
                  <a:schemeClr val="tx1"/>
                </a:solidFill>
                <a:latin typeface="Arial" panose="020B0604020202020204" pitchFamily="34" charset="0"/>
                <a:sym typeface="Arial" panose="020B0604020202020204" pitchFamily="34" charset="0"/>
              </a:defRPr>
            </a:lvl2pPr>
            <a:lvl3pPr marL="1143000" indent="-228600">
              <a:spcBef>
                <a:spcPts val="500"/>
              </a:spcBef>
              <a:buClr>
                <a:srgbClr val="B2B2B2"/>
              </a:buClr>
              <a:buSzPct val="55000"/>
              <a:buFont typeface="Wingdings" panose="05000000000000000000" pitchFamily="2" charset="2"/>
              <a:buChar char="n"/>
              <a:tabLst>
                <a:tab pos="539750" algn="l"/>
              </a:tabLst>
              <a:defRPr sz="2300">
                <a:solidFill>
                  <a:schemeClr val="tx1"/>
                </a:solidFill>
                <a:latin typeface="Arial" panose="020B0604020202020204" pitchFamily="34" charset="0"/>
                <a:sym typeface="Arial" panose="020B0604020202020204" pitchFamily="34" charset="0"/>
              </a:defRPr>
            </a:lvl3pPr>
            <a:lvl4pPr marL="1600200" indent="-228600">
              <a:spcBef>
                <a:spcPts val="500"/>
              </a:spcBef>
              <a:buClr>
                <a:srgbClr val="CCCC99"/>
              </a:buClr>
              <a:buSzPct val="100000"/>
              <a:buFont typeface="Wingdings" panose="05000000000000000000" pitchFamily="2" charset="2"/>
              <a:buChar char="§"/>
              <a:tabLst>
                <a:tab pos="539750" algn="l"/>
              </a:tabLst>
              <a:defRPr sz="2000">
                <a:solidFill>
                  <a:schemeClr val="tx1"/>
                </a:solidFill>
                <a:latin typeface="Arial" panose="020B0604020202020204" pitchFamily="34" charset="0"/>
                <a:sym typeface="Arial" panose="020B0604020202020204" pitchFamily="34" charset="0"/>
              </a:defRPr>
            </a:lvl4pPr>
            <a:lvl5pPr marL="2057400" indent="-228600">
              <a:spcBef>
                <a:spcPts val="500"/>
              </a:spcBef>
              <a:buClr>
                <a:srgbClr val="CCCC99"/>
              </a:buClr>
              <a:buSzPct val="100000"/>
              <a:buFont typeface="Wingdings" panose="05000000000000000000" pitchFamily="2" charset="2"/>
              <a:buChar char="§"/>
              <a:tabLst>
                <a:tab pos="539750" algn="l"/>
              </a:tabLst>
              <a:defRPr sz="2000">
                <a:solidFill>
                  <a:schemeClr val="tx1"/>
                </a:solidFill>
                <a:latin typeface="Arial" panose="020B0604020202020204" pitchFamily="34" charset="0"/>
                <a:sym typeface="Arial" panose="020B0604020202020204" pitchFamily="34" charset="0"/>
              </a:defRPr>
            </a:lvl5pPr>
            <a:lvl6pPr marL="2514600" indent="-228600" eaLnBrk="0" fontAlgn="base" hangingPunct="0">
              <a:spcBef>
                <a:spcPts val="500"/>
              </a:spcBef>
              <a:spcAft>
                <a:spcPct val="0"/>
              </a:spcAft>
              <a:buClr>
                <a:srgbClr val="CCCC99"/>
              </a:buClr>
              <a:buSzPct val="100000"/>
              <a:buFont typeface="Wingdings" panose="05000000000000000000" pitchFamily="2" charset="2"/>
              <a:buChar char="§"/>
              <a:tabLst>
                <a:tab pos="539750" algn="l"/>
              </a:tabLst>
              <a:defRPr sz="2000">
                <a:solidFill>
                  <a:schemeClr val="tx1"/>
                </a:solidFill>
                <a:latin typeface="Arial" panose="020B0604020202020204" pitchFamily="34" charset="0"/>
                <a:sym typeface="Arial" panose="020B0604020202020204" pitchFamily="34" charset="0"/>
              </a:defRPr>
            </a:lvl6pPr>
            <a:lvl7pPr marL="2971800" indent="-228600" eaLnBrk="0" fontAlgn="base" hangingPunct="0">
              <a:spcBef>
                <a:spcPts val="500"/>
              </a:spcBef>
              <a:spcAft>
                <a:spcPct val="0"/>
              </a:spcAft>
              <a:buClr>
                <a:srgbClr val="CCCC99"/>
              </a:buClr>
              <a:buSzPct val="100000"/>
              <a:buFont typeface="Wingdings" panose="05000000000000000000" pitchFamily="2" charset="2"/>
              <a:buChar char="§"/>
              <a:tabLst>
                <a:tab pos="539750" algn="l"/>
              </a:tabLst>
              <a:defRPr sz="2000">
                <a:solidFill>
                  <a:schemeClr val="tx1"/>
                </a:solidFill>
                <a:latin typeface="Arial" panose="020B0604020202020204" pitchFamily="34" charset="0"/>
                <a:sym typeface="Arial" panose="020B0604020202020204" pitchFamily="34" charset="0"/>
              </a:defRPr>
            </a:lvl7pPr>
            <a:lvl8pPr marL="3429000" indent="-228600" eaLnBrk="0" fontAlgn="base" hangingPunct="0">
              <a:spcBef>
                <a:spcPts val="500"/>
              </a:spcBef>
              <a:spcAft>
                <a:spcPct val="0"/>
              </a:spcAft>
              <a:buClr>
                <a:srgbClr val="CCCC99"/>
              </a:buClr>
              <a:buSzPct val="100000"/>
              <a:buFont typeface="Wingdings" panose="05000000000000000000" pitchFamily="2" charset="2"/>
              <a:buChar char="§"/>
              <a:tabLst>
                <a:tab pos="539750" algn="l"/>
              </a:tabLst>
              <a:defRPr sz="2000">
                <a:solidFill>
                  <a:schemeClr val="tx1"/>
                </a:solidFill>
                <a:latin typeface="Arial" panose="020B0604020202020204" pitchFamily="34" charset="0"/>
                <a:sym typeface="Arial" panose="020B0604020202020204" pitchFamily="34" charset="0"/>
              </a:defRPr>
            </a:lvl8pPr>
            <a:lvl9pPr marL="3886200" indent="-228600" eaLnBrk="0" fontAlgn="base" hangingPunct="0">
              <a:spcBef>
                <a:spcPts val="500"/>
              </a:spcBef>
              <a:spcAft>
                <a:spcPct val="0"/>
              </a:spcAft>
              <a:buClr>
                <a:srgbClr val="CCCC99"/>
              </a:buClr>
              <a:buSzPct val="100000"/>
              <a:buFont typeface="Wingdings" panose="05000000000000000000" pitchFamily="2" charset="2"/>
              <a:buChar char="§"/>
              <a:tabLst>
                <a:tab pos="539750" algn="l"/>
              </a:tabLst>
              <a:defRPr sz="2000">
                <a:solidFill>
                  <a:schemeClr val="tx1"/>
                </a:solidFill>
                <a:latin typeface="Arial" panose="020B0604020202020204" pitchFamily="34" charset="0"/>
                <a:sym typeface="Arial" panose="020B0604020202020204" pitchFamily="34" charset="0"/>
              </a:defRPr>
            </a:lvl9pPr>
          </a:lstStyle>
          <a:p>
            <a:pPr eaLnBrk="1" hangingPunct="1">
              <a:spcBef>
                <a:spcPct val="0"/>
              </a:spcBef>
              <a:buClrTx/>
              <a:buSzTx/>
              <a:buFontTx/>
              <a:buNone/>
            </a:pPr>
            <a:r>
              <a:rPr lang="en-GB" altLang="de-DE" sz="1200" dirty="0">
                <a:latin typeface="Times New Roman" panose="02020603050405020304" pitchFamily="18" charset="0"/>
                <a:ea typeface="MS Minngs" charset="-128"/>
                <a:cs typeface="Times New Roman" panose="02020603050405020304" pitchFamily="18" charset="0"/>
              </a:rPr>
              <a:t>Table 2: Inequality of total income for selected countries and different times</a:t>
            </a:r>
            <a:endParaRPr lang="de-DE" altLang="de-DE" sz="600" dirty="0">
              <a:ea typeface="MS Minngs" charset="-128"/>
              <a:cs typeface="Times New Roman" panose="02020603050405020304" pitchFamily="18" charset="0"/>
            </a:endParaRPr>
          </a:p>
          <a:p>
            <a:pPr>
              <a:spcBef>
                <a:spcPct val="0"/>
              </a:spcBef>
              <a:buClrTx/>
              <a:buSzTx/>
              <a:buFontTx/>
              <a:buNone/>
            </a:pPr>
            <a:r>
              <a:rPr lang="en-GB" altLang="de-DE" sz="1000" dirty="0">
                <a:latin typeface="Times New Roman" panose="02020603050405020304" pitchFamily="18" charset="0"/>
                <a:ea typeface="MS Minngs" charset="-128"/>
                <a:cs typeface="Times New Roman" panose="02020603050405020304" pitchFamily="18" charset="0"/>
              </a:rPr>
              <a:t>Note: Europe includes the European Union and the Russia-Ukraine block (Piketty 2014: 62).</a:t>
            </a:r>
            <a:endParaRPr lang="de-DE" altLang="de-DE" sz="600" dirty="0">
              <a:ea typeface="MS Minngs" charset="-128"/>
              <a:cs typeface="Times New Roman" panose="02020603050405020304" pitchFamily="18" charset="0"/>
            </a:endParaRPr>
          </a:p>
          <a:p>
            <a:pPr>
              <a:spcBef>
                <a:spcPct val="0"/>
              </a:spcBef>
              <a:buClrTx/>
              <a:buSzTx/>
              <a:buFontTx/>
              <a:buNone/>
            </a:pPr>
            <a:r>
              <a:rPr lang="en-GB" altLang="de-DE" sz="1000" dirty="0">
                <a:latin typeface="Times New Roman" panose="02020603050405020304" pitchFamily="18" charset="0"/>
                <a:ea typeface="MS Minngs" charset="-128"/>
                <a:cs typeface="Times New Roman" panose="02020603050405020304" pitchFamily="18" charset="0"/>
              </a:rPr>
              <a:t>Source: Piketty (2014: 249, table 7.3) </a:t>
            </a:r>
            <a:endParaRPr lang="de-DE" altLang="de-DE" sz="600" dirty="0">
              <a:ea typeface="MS Minngs" charset="-128"/>
              <a:cs typeface="Times New Roman" panose="02020603050405020304" pitchFamily="18" charset="0"/>
            </a:endParaRPr>
          </a:p>
          <a:p>
            <a:pPr>
              <a:spcBef>
                <a:spcPct val="0"/>
              </a:spcBef>
              <a:buClrTx/>
              <a:buSzTx/>
              <a:buFontTx/>
              <a:buNone/>
            </a:pPr>
            <a:endParaRPr lang="de-DE" altLang="de-DE" sz="1200" dirty="0">
              <a:ea typeface="MS Minngs" charset="-128"/>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7D5D95-73A8-3523-F200-0480C2915627}"/>
              </a:ext>
            </a:extLst>
          </p:cNvPr>
          <p:cNvSpPr>
            <a:spLocks noGrp="1"/>
          </p:cNvSpPr>
          <p:nvPr>
            <p:ph type="title"/>
          </p:nvPr>
        </p:nvSpPr>
        <p:spPr>
          <a:xfrm>
            <a:off x="822960" y="286605"/>
            <a:ext cx="7543800" cy="910148"/>
          </a:xfrm>
        </p:spPr>
        <p:txBody>
          <a:bodyPr>
            <a:normAutofit/>
          </a:bodyPr>
          <a:lstStyle/>
          <a:p>
            <a:r>
              <a:rPr lang="en-GB" sz="2400" dirty="0"/>
              <a:t>Gini coefficient for market and disposable income and extent of  redistribution</a:t>
            </a:r>
          </a:p>
        </p:txBody>
      </p:sp>
      <p:pic>
        <p:nvPicPr>
          <p:cNvPr id="2050" name="Picture 2" descr="Entwicklung der Einkommensungleichheit bei Haushaltsnetto- und markteinkommen (Gini) und der Umverteilungsraten 1992–2018">
            <a:extLst>
              <a:ext uri="{FF2B5EF4-FFF2-40B4-BE49-F238E27FC236}">
                <a16:creationId xmlns:a16="http://schemas.microsoft.com/office/drawing/2014/main" id="{E737336C-0172-62D4-97FD-AD8CA61EF45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196753"/>
            <a:ext cx="8640959" cy="518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03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B8478-D53D-4934-B09E-5870A53489CB}"/>
              </a:ext>
            </a:extLst>
          </p:cNvPr>
          <p:cNvSpPr>
            <a:spLocks noGrp="1"/>
          </p:cNvSpPr>
          <p:nvPr>
            <p:ph type="title"/>
          </p:nvPr>
        </p:nvSpPr>
        <p:spPr/>
        <p:txBody>
          <a:bodyPr/>
          <a:lstStyle/>
          <a:p>
            <a:r>
              <a:rPr lang="en-GB" dirty="0"/>
              <a:t>Development of multiple crises</a:t>
            </a:r>
          </a:p>
        </p:txBody>
      </p:sp>
      <p:sp>
        <p:nvSpPr>
          <p:cNvPr id="3" name="Inhaltsplatzhalter 2">
            <a:extLst>
              <a:ext uri="{FF2B5EF4-FFF2-40B4-BE49-F238E27FC236}">
                <a16:creationId xmlns:a16="http://schemas.microsoft.com/office/drawing/2014/main" id="{0DF14951-9A23-43A8-A149-BC158333346C}"/>
              </a:ext>
            </a:extLst>
          </p:cNvPr>
          <p:cNvSpPr>
            <a:spLocks noGrp="1"/>
          </p:cNvSpPr>
          <p:nvPr>
            <p:ph idx="1"/>
          </p:nvPr>
        </p:nvSpPr>
        <p:spPr/>
        <p:txBody>
          <a:bodyPr/>
          <a:lstStyle/>
          <a:p>
            <a:r>
              <a:rPr lang="en-GB" dirty="0"/>
              <a:t>1. Regulated capitalism after World War II and conservative revolution after the 1970s</a:t>
            </a:r>
          </a:p>
          <a:p>
            <a:r>
              <a:rPr lang="en-GB" dirty="0"/>
              <a:t>2. Globalisation under </a:t>
            </a:r>
            <a:r>
              <a:rPr lang="en-GB" dirty="0" err="1"/>
              <a:t>financialisation</a:t>
            </a:r>
            <a:endParaRPr lang="en-GB" dirty="0"/>
          </a:p>
          <a:p>
            <a:r>
              <a:rPr lang="en-GB" dirty="0"/>
              <a:t>3. Lack of convergence between global South and global North</a:t>
            </a:r>
          </a:p>
          <a:p>
            <a:r>
              <a:rPr lang="en-GB" dirty="0"/>
              <a:t>4. Ecological crisis</a:t>
            </a:r>
          </a:p>
          <a:p>
            <a:r>
              <a:rPr lang="en-GB" dirty="0"/>
              <a:t>5. Conclusion</a:t>
            </a:r>
          </a:p>
          <a:p>
            <a:endParaRPr lang="en-GB" dirty="0"/>
          </a:p>
        </p:txBody>
      </p:sp>
    </p:spTree>
    <p:extLst>
      <p:ext uri="{BB962C8B-B14F-4D97-AF65-F5344CB8AC3E}">
        <p14:creationId xmlns:p14="http://schemas.microsoft.com/office/powerpoint/2010/main" val="1152658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BB61A-CDB7-AE15-99B0-B2FAA6B87C7F}"/>
              </a:ext>
            </a:extLst>
          </p:cNvPr>
          <p:cNvSpPr>
            <a:spLocks noGrp="1"/>
          </p:cNvSpPr>
          <p:nvPr>
            <p:ph type="title"/>
          </p:nvPr>
        </p:nvSpPr>
        <p:spPr/>
        <p:txBody>
          <a:bodyPr>
            <a:normAutofit/>
          </a:bodyPr>
          <a:lstStyle/>
          <a:p>
            <a:r>
              <a:rPr lang="en-GB" sz="3200" dirty="0"/>
              <a:t>Disposable income of less than 60% of median income (read line), income of more than 200% of median income</a:t>
            </a:r>
          </a:p>
        </p:txBody>
      </p:sp>
      <p:pic>
        <p:nvPicPr>
          <p:cNvPr id="1026" name="Picture 2" descr="Einkommen driften auseinander">
            <a:extLst>
              <a:ext uri="{FF2B5EF4-FFF2-40B4-BE49-F238E27FC236}">
                <a16:creationId xmlns:a16="http://schemas.microsoft.com/office/drawing/2014/main" id="{1CC432F7-3BC9-27BA-62A0-DCD478CD1E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737361"/>
            <a:ext cx="8280920" cy="4730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295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13791-DDBE-4BA3-91EC-355F190D36CB}"/>
              </a:ext>
            </a:extLst>
          </p:cNvPr>
          <p:cNvSpPr>
            <a:spLocks noGrp="1"/>
          </p:cNvSpPr>
          <p:nvPr>
            <p:ph type="title"/>
          </p:nvPr>
        </p:nvSpPr>
        <p:spPr/>
        <p:txBody>
          <a:bodyPr/>
          <a:lstStyle/>
          <a:p>
            <a:endParaRPr lang="en-GB"/>
          </a:p>
        </p:txBody>
      </p:sp>
      <p:pic>
        <p:nvPicPr>
          <p:cNvPr id="3074" name="Picture 2" descr="Quellbild anzeigen">
            <a:extLst>
              <a:ext uri="{FF2B5EF4-FFF2-40B4-BE49-F238E27FC236}">
                <a16:creationId xmlns:a16="http://schemas.microsoft.com/office/drawing/2014/main" id="{018AD6EB-146A-25ED-0952-6740F189ADB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86605"/>
            <a:ext cx="8496943" cy="5582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075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B6A49A-4FCA-5F15-1147-D3D8092D773C}"/>
              </a:ext>
            </a:extLst>
          </p:cNvPr>
          <p:cNvSpPr>
            <a:spLocks noGrp="1"/>
          </p:cNvSpPr>
          <p:nvPr>
            <p:ph type="title"/>
          </p:nvPr>
        </p:nvSpPr>
        <p:spPr/>
        <p:txBody>
          <a:bodyPr>
            <a:normAutofit fontScale="90000"/>
          </a:bodyPr>
          <a:lstStyle/>
          <a:p>
            <a:r>
              <a:rPr lang="en-GB" dirty="0"/>
              <a:t>Households: Share of the richest 10% on total wealth in Germany</a:t>
            </a:r>
          </a:p>
        </p:txBody>
      </p:sp>
      <p:pic>
        <p:nvPicPr>
          <p:cNvPr id="8194" name="Picture 2">
            <a:extLst>
              <a:ext uri="{FF2B5EF4-FFF2-40B4-BE49-F238E27FC236}">
                <a16:creationId xmlns:a16="http://schemas.microsoft.com/office/drawing/2014/main" id="{0E474551-0782-0D40-5C1D-7600AC3B52A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7240" y="1628801"/>
            <a:ext cx="5522952" cy="432048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6EB4A3F9-721C-8586-9197-C053D082A0B0}"/>
              </a:ext>
            </a:extLst>
          </p:cNvPr>
          <p:cNvSpPr txBox="1"/>
          <p:nvPr/>
        </p:nvSpPr>
        <p:spPr>
          <a:xfrm>
            <a:off x="395536" y="5949281"/>
            <a:ext cx="4968552" cy="369332"/>
          </a:xfrm>
          <a:prstGeom prst="rect">
            <a:avLst/>
          </a:prstGeom>
          <a:noFill/>
        </p:spPr>
        <p:txBody>
          <a:bodyPr wrap="square" rtlCol="0">
            <a:spAutoFit/>
          </a:bodyPr>
          <a:lstStyle/>
          <a:p>
            <a:pPr algn="l"/>
            <a:r>
              <a:rPr lang="de-DE" b="0" i="1" u="sng" dirty="0" err="1">
                <a:solidFill>
                  <a:srgbClr val="BB6633"/>
                </a:solidFill>
                <a:effectLst/>
                <a:latin typeface="Arial" panose="020B0604020202020204" pitchFamily="34" charset="0"/>
                <a:hlinkClick r:id="rId3"/>
              </a:rPr>
              <a:t>Macrofinance</a:t>
            </a:r>
            <a:r>
              <a:rPr lang="de-DE" b="0" i="1" u="sng" dirty="0">
                <a:solidFill>
                  <a:srgbClr val="BB6633"/>
                </a:solidFill>
                <a:effectLst/>
                <a:latin typeface="Arial" panose="020B0604020202020204" pitchFamily="34" charset="0"/>
                <a:hlinkClick r:id="rId3"/>
              </a:rPr>
              <a:t> Lab Bonn 2020.</a:t>
            </a:r>
            <a:endParaRPr lang="de-DE" b="0"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1742994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36E52F-8F8E-9976-AD8F-BCDDFA724565}"/>
              </a:ext>
            </a:extLst>
          </p:cNvPr>
          <p:cNvSpPr>
            <a:spLocks noGrp="1"/>
          </p:cNvSpPr>
          <p:nvPr>
            <p:ph type="title"/>
          </p:nvPr>
        </p:nvSpPr>
        <p:spPr/>
        <p:txBody>
          <a:bodyPr/>
          <a:lstStyle/>
          <a:p>
            <a:r>
              <a:rPr lang="en-GB" dirty="0"/>
              <a:t>Net wealth in Germany in per cent of </a:t>
            </a:r>
            <a:r>
              <a:rPr lang="en-GB"/>
              <a:t>total net wealth 2017</a:t>
            </a:r>
            <a:endParaRPr lang="en-GB" dirty="0"/>
          </a:p>
        </p:txBody>
      </p:sp>
      <p:pic>
        <p:nvPicPr>
          <p:cNvPr id="9218" name="Picture 2">
            <a:extLst>
              <a:ext uri="{FF2B5EF4-FFF2-40B4-BE49-F238E27FC236}">
                <a16:creationId xmlns:a16="http://schemas.microsoft.com/office/drawing/2014/main" id="{1F088930-6A55-74EC-4ED3-728396CB3E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628800"/>
            <a:ext cx="828092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022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01410-19D1-BE2F-91C7-ADFB484E31E3}"/>
              </a:ext>
            </a:extLst>
          </p:cNvPr>
          <p:cNvSpPr>
            <a:spLocks noGrp="1"/>
          </p:cNvSpPr>
          <p:nvPr>
            <p:ph type="title"/>
          </p:nvPr>
        </p:nvSpPr>
        <p:spPr>
          <a:xfrm>
            <a:off x="822960" y="692696"/>
            <a:ext cx="7543800" cy="1450757"/>
          </a:xfrm>
        </p:spPr>
        <p:txBody>
          <a:bodyPr>
            <a:noAutofit/>
          </a:bodyPr>
          <a:lstStyle/>
          <a:p>
            <a:r>
              <a:rPr lang="en-GB" sz="4400" dirty="0"/>
              <a:t>3. Lack of convergence between global South and global North</a:t>
            </a:r>
            <a:br>
              <a:rPr lang="en-GB" sz="4400" dirty="0"/>
            </a:br>
            <a:endParaRPr lang="en-GB" sz="4400" dirty="0"/>
          </a:p>
        </p:txBody>
      </p:sp>
      <p:sp>
        <p:nvSpPr>
          <p:cNvPr id="3" name="Inhaltsplatzhalter 2">
            <a:extLst>
              <a:ext uri="{FF2B5EF4-FFF2-40B4-BE49-F238E27FC236}">
                <a16:creationId xmlns:a16="http://schemas.microsoft.com/office/drawing/2014/main" id="{2FAEDE06-B843-0A2F-5F12-235586EDB715}"/>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4251309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88C061-94B3-4F7C-98F7-2FF84B78BE04}"/>
              </a:ext>
            </a:extLst>
          </p:cNvPr>
          <p:cNvSpPr>
            <a:spLocks noGrp="1"/>
          </p:cNvSpPr>
          <p:nvPr>
            <p:ph type="title"/>
          </p:nvPr>
        </p:nvSpPr>
        <p:spPr>
          <a:xfrm>
            <a:off x="457200" y="152718"/>
            <a:ext cx="8003232" cy="1116042"/>
          </a:xfrm>
        </p:spPr>
        <p:txBody>
          <a:bodyPr>
            <a:normAutofit fontScale="90000"/>
          </a:bodyPr>
          <a:lstStyle/>
          <a:p>
            <a:r>
              <a:rPr lang="en-GB" dirty="0"/>
              <a:t>World of no convergence</a:t>
            </a:r>
            <a:br>
              <a:rPr lang="en-GB" dirty="0"/>
            </a:br>
            <a:br>
              <a:rPr lang="en-GB" sz="1600" b="1" dirty="0">
                <a:solidFill>
                  <a:schemeClr val="tx1"/>
                </a:solidFill>
              </a:rPr>
            </a:br>
            <a:r>
              <a:rPr lang="en-GB" sz="1600" b="1" dirty="0">
                <a:solidFill>
                  <a:schemeClr val="tx1"/>
                </a:solidFill>
              </a:rPr>
              <a:t>Annual GDP capita, </a:t>
            </a:r>
            <a:r>
              <a:rPr lang="de-DE" sz="1600" b="1" i="0" dirty="0" err="1">
                <a:solidFill>
                  <a:schemeClr val="tx1"/>
                </a:solidFill>
                <a:effectLst/>
              </a:rPr>
              <a:t>purchasing</a:t>
            </a:r>
            <a:r>
              <a:rPr lang="de-DE" sz="1600" b="1" i="0" dirty="0">
                <a:solidFill>
                  <a:schemeClr val="tx1"/>
                </a:solidFill>
                <a:effectLst/>
              </a:rPr>
              <a:t> power </a:t>
            </a:r>
            <a:r>
              <a:rPr lang="de-DE" sz="1600" b="1" i="0" dirty="0" err="1">
                <a:solidFill>
                  <a:schemeClr val="tx1"/>
                </a:solidFill>
                <a:effectLst/>
              </a:rPr>
              <a:t>parity</a:t>
            </a:r>
            <a:r>
              <a:rPr lang="de-DE" sz="1600" b="1" i="0" dirty="0">
                <a:solidFill>
                  <a:schemeClr val="tx1"/>
                </a:solidFill>
                <a:effectLst/>
              </a:rPr>
              <a:t>,  international US </a:t>
            </a:r>
            <a:r>
              <a:rPr lang="de-DE" sz="1600" b="1" i="0" dirty="0" err="1">
                <a:solidFill>
                  <a:schemeClr val="tx1"/>
                </a:solidFill>
                <a:effectLst/>
              </a:rPr>
              <a:t>dollar</a:t>
            </a:r>
            <a:endParaRPr lang="en-GB" sz="1600" b="1" dirty="0">
              <a:solidFill>
                <a:schemeClr val="tx1"/>
              </a:solidFill>
            </a:endParaRPr>
          </a:p>
        </p:txBody>
      </p:sp>
      <p:pic>
        <p:nvPicPr>
          <p:cNvPr id="5" name="Inhaltsplatzhalter 4">
            <a:extLst>
              <a:ext uri="{FF2B5EF4-FFF2-40B4-BE49-F238E27FC236}">
                <a16:creationId xmlns:a16="http://schemas.microsoft.com/office/drawing/2014/main" id="{795B3EA4-E94D-44BA-BC0A-CB4BDD57B08F}"/>
              </a:ext>
            </a:extLst>
          </p:cNvPr>
          <p:cNvPicPr>
            <a:picLocks noGrp="1" noChangeAspect="1"/>
          </p:cNvPicPr>
          <p:nvPr>
            <p:ph idx="1"/>
          </p:nvPr>
        </p:nvPicPr>
        <p:blipFill>
          <a:blip r:embed="rId2"/>
          <a:stretch>
            <a:fillRect/>
          </a:stretch>
        </p:blipFill>
        <p:spPr>
          <a:xfrm>
            <a:off x="503853" y="1268761"/>
            <a:ext cx="8244611" cy="5112568"/>
          </a:xfrm>
        </p:spPr>
      </p:pic>
      <p:sp>
        <p:nvSpPr>
          <p:cNvPr id="6" name="Textfeld 5">
            <a:extLst>
              <a:ext uri="{FF2B5EF4-FFF2-40B4-BE49-F238E27FC236}">
                <a16:creationId xmlns:a16="http://schemas.microsoft.com/office/drawing/2014/main" id="{133630B4-2A01-40D0-9E49-A48CEBD8F341}"/>
              </a:ext>
            </a:extLst>
          </p:cNvPr>
          <p:cNvSpPr txBox="1"/>
          <p:nvPr/>
        </p:nvSpPr>
        <p:spPr>
          <a:xfrm>
            <a:off x="755576" y="6381328"/>
            <a:ext cx="3312368" cy="276999"/>
          </a:xfrm>
          <a:prstGeom prst="rect">
            <a:avLst/>
          </a:prstGeom>
          <a:noFill/>
        </p:spPr>
        <p:txBody>
          <a:bodyPr wrap="square" rtlCol="0">
            <a:spAutoFit/>
          </a:bodyPr>
          <a:lstStyle/>
          <a:p>
            <a:r>
              <a:rPr lang="en-GB" sz="1200" dirty="0"/>
              <a:t>Source: World Bank 2022</a:t>
            </a:r>
          </a:p>
        </p:txBody>
      </p:sp>
    </p:spTree>
    <p:extLst>
      <p:ext uri="{BB962C8B-B14F-4D97-AF65-F5344CB8AC3E}">
        <p14:creationId xmlns:p14="http://schemas.microsoft.com/office/powerpoint/2010/main" val="749340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DBFE9A-B20D-431A-9853-3E2D67266872}"/>
              </a:ext>
            </a:extLst>
          </p:cNvPr>
          <p:cNvSpPr>
            <a:spLocks noGrp="1"/>
          </p:cNvSpPr>
          <p:nvPr>
            <p:ph type="title"/>
          </p:nvPr>
        </p:nvSpPr>
        <p:spPr>
          <a:xfrm>
            <a:off x="683568" y="1381049"/>
            <a:ext cx="8003232" cy="5382734"/>
          </a:xfrm>
        </p:spPr>
        <p:txBody>
          <a:bodyPr/>
          <a:lstStyle/>
          <a:p>
            <a:endParaRPr lang="en-GB" dirty="0"/>
          </a:p>
        </p:txBody>
      </p:sp>
      <p:sp>
        <p:nvSpPr>
          <p:cNvPr id="3" name="Textplatzhalter 2">
            <a:extLst>
              <a:ext uri="{FF2B5EF4-FFF2-40B4-BE49-F238E27FC236}">
                <a16:creationId xmlns:a16="http://schemas.microsoft.com/office/drawing/2014/main" id="{BEE92863-F733-41E3-B69D-D54A17DBC4C4}"/>
              </a:ext>
            </a:extLst>
          </p:cNvPr>
          <p:cNvSpPr>
            <a:spLocks noGrp="1"/>
          </p:cNvSpPr>
          <p:nvPr>
            <p:ph type="body" idx="1"/>
          </p:nvPr>
        </p:nvSpPr>
        <p:spPr>
          <a:xfrm>
            <a:off x="457200" y="318941"/>
            <a:ext cx="7772400" cy="1066800"/>
          </a:xfrm>
        </p:spPr>
        <p:txBody>
          <a:bodyPr/>
          <a:lstStyle/>
          <a:p>
            <a:r>
              <a:rPr lang="en-GB" dirty="0"/>
              <a:t>Development of world GDP, FDI flows and GVC-share of </a:t>
            </a:r>
            <a:r>
              <a:rPr lang="en-GB"/>
              <a:t>total trade</a:t>
            </a:r>
            <a:endParaRPr lang="en-GB" dirty="0"/>
          </a:p>
        </p:txBody>
      </p:sp>
      <p:pic>
        <p:nvPicPr>
          <p:cNvPr id="1026" name="Picture 2">
            <a:extLst>
              <a:ext uri="{FF2B5EF4-FFF2-40B4-BE49-F238E27FC236}">
                <a16:creationId xmlns:a16="http://schemas.microsoft.com/office/drawing/2014/main" id="{27EC9D65-A11D-40D4-83CE-56754C10AA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822" y="1628800"/>
            <a:ext cx="8708678" cy="4248472"/>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E5FC942F-072B-4F78-87CE-BE5E0ABF5276}"/>
              </a:ext>
            </a:extLst>
          </p:cNvPr>
          <p:cNvSpPr txBox="1"/>
          <p:nvPr/>
        </p:nvSpPr>
        <p:spPr>
          <a:xfrm>
            <a:off x="1163055" y="6141122"/>
            <a:ext cx="7556807" cy="461665"/>
          </a:xfrm>
          <a:prstGeom prst="rect">
            <a:avLst/>
          </a:prstGeom>
          <a:noFill/>
        </p:spPr>
        <p:txBody>
          <a:bodyPr wrap="square" rtlCol="0">
            <a:spAutoFit/>
          </a:bodyPr>
          <a:lstStyle/>
          <a:p>
            <a:r>
              <a:rPr lang="en-GB" sz="1200" dirty="0"/>
              <a:t>Source: UNCTAD in: </a:t>
            </a:r>
            <a:r>
              <a:rPr lang="en-US" sz="1200" dirty="0">
                <a:hlinkClick r:id="rId3"/>
              </a:rPr>
              <a:t>COVID-19 will likely transform global production, says UN report – London Consulting Group (londoncg.com)</a:t>
            </a:r>
            <a:endParaRPr lang="en-GB" sz="1200" dirty="0"/>
          </a:p>
        </p:txBody>
      </p:sp>
    </p:spTree>
    <p:extLst>
      <p:ext uri="{BB962C8B-B14F-4D97-AF65-F5344CB8AC3E}">
        <p14:creationId xmlns:p14="http://schemas.microsoft.com/office/powerpoint/2010/main" val="1438544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E3AB4-E6FC-12D5-5509-7937BD07EED3}"/>
              </a:ext>
            </a:extLst>
          </p:cNvPr>
          <p:cNvSpPr>
            <a:spLocks noGrp="1"/>
          </p:cNvSpPr>
          <p:nvPr>
            <p:ph type="title"/>
          </p:nvPr>
        </p:nvSpPr>
        <p:spPr/>
        <p:txBody>
          <a:bodyPr/>
          <a:lstStyle/>
          <a:p>
            <a:endParaRPr lang="en-GB"/>
          </a:p>
        </p:txBody>
      </p:sp>
      <p:pic>
        <p:nvPicPr>
          <p:cNvPr id="2050" name="Picture 2">
            <a:extLst>
              <a:ext uri="{FF2B5EF4-FFF2-40B4-BE49-F238E27FC236}">
                <a16:creationId xmlns:a16="http://schemas.microsoft.com/office/drawing/2014/main" id="{9C4C994A-6644-5E75-1F9F-7B85E96BAE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866" y="548680"/>
            <a:ext cx="8318581" cy="532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724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8F3933-9E73-F730-D2C8-AA3CDAF892B5}"/>
              </a:ext>
            </a:extLst>
          </p:cNvPr>
          <p:cNvSpPr>
            <a:spLocks noGrp="1"/>
          </p:cNvSpPr>
          <p:nvPr>
            <p:ph type="title"/>
          </p:nvPr>
        </p:nvSpPr>
        <p:spPr/>
        <p:txBody>
          <a:bodyPr/>
          <a:lstStyle/>
          <a:p>
            <a:r>
              <a:rPr lang="en-GB" dirty="0"/>
              <a:t>4. Ecological crisis</a:t>
            </a:r>
          </a:p>
        </p:txBody>
      </p:sp>
      <p:sp>
        <p:nvSpPr>
          <p:cNvPr id="3" name="Inhaltsplatzhalter 2">
            <a:extLst>
              <a:ext uri="{FF2B5EF4-FFF2-40B4-BE49-F238E27FC236}">
                <a16:creationId xmlns:a16="http://schemas.microsoft.com/office/drawing/2014/main" id="{6A9417E8-9A9F-78AC-5ABD-6FFC9279448E}"/>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055961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D07AE7-7A7E-F94F-F65E-486F620C870E}"/>
              </a:ext>
            </a:extLst>
          </p:cNvPr>
          <p:cNvSpPr>
            <a:spLocks noGrp="1"/>
          </p:cNvSpPr>
          <p:nvPr>
            <p:ph type="title"/>
          </p:nvPr>
        </p:nvSpPr>
        <p:spPr>
          <a:xfrm>
            <a:off x="822960" y="286604"/>
            <a:ext cx="7543800" cy="1096555"/>
          </a:xfrm>
        </p:spPr>
        <p:txBody>
          <a:bodyPr>
            <a:normAutofit/>
          </a:bodyPr>
          <a:lstStyle/>
          <a:p>
            <a:r>
              <a:rPr lang="en-US" sz="2000" b="1" i="0" dirty="0">
                <a:solidFill>
                  <a:srgbClr val="333333"/>
                </a:solidFill>
                <a:effectLst/>
                <a:latin typeface="Open Sans" panose="020B0606030504020204" pitchFamily="34" charset="0"/>
              </a:rPr>
              <a:t>Relative change in main global economic and environmental indicators from 1970 to 2018</a:t>
            </a:r>
            <a:br>
              <a:rPr lang="en-US" sz="2000" b="1" i="0" dirty="0">
                <a:solidFill>
                  <a:srgbClr val="333333"/>
                </a:solidFill>
                <a:effectLst/>
                <a:latin typeface="Open Sans" panose="020B0606030504020204" pitchFamily="34" charset="0"/>
              </a:rPr>
            </a:br>
            <a:r>
              <a:rPr lang="en-US" sz="1400" b="1" i="0" dirty="0">
                <a:solidFill>
                  <a:srgbClr val="333333"/>
                </a:solidFill>
                <a:effectLst/>
                <a:latin typeface="Open Sans" panose="020B0606030504020204" pitchFamily="34" charset="0"/>
              </a:rPr>
              <a:t>GKG: Greenhouse Gas Emissions, Material Footprint and global real GDP</a:t>
            </a:r>
            <a:br>
              <a:rPr lang="en-US" sz="1400" b="1" i="0" dirty="0">
                <a:solidFill>
                  <a:srgbClr val="333333"/>
                </a:solidFill>
                <a:effectLst/>
                <a:latin typeface="Open Sans" panose="020B0606030504020204" pitchFamily="34" charset="0"/>
              </a:rPr>
            </a:br>
            <a:endParaRPr lang="en-GB" sz="1400" dirty="0"/>
          </a:p>
        </p:txBody>
      </p:sp>
      <p:pic>
        <p:nvPicPr>
          <p:cNvPr id="1026" name="Picture 2">
            <a:extLst>
              <a:ext uri="{FF2B5EF4-FFF2-40B4-BE49-F238E27FC236}">
                <a16:creationId xmlns:a16="http://schemas.microsoft.com/office/drawing/2014/main" id="{D3F3F471-3DA5-695E-08E5-CE4EDC77FC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5051" y="1196752"/>
            <a:ext cx="7683192" cy="4536504"/>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AD43AF4C-7FAA-AB40-B0B0-BCA493002714}"/>
              </a:ext>
            </a:extLst>
          </p:cNvPr>
          <p:cNvSpPr txBox="1"/>
          <p:nvPr/>
        </p:nvSpPr>
        <p:spPr>
          <a:xfrm>
            <a:off x="789771" y="5733256"/>
            <a:ext cx="7205424" cy="276999"/>
          </a:xfrm>
          <a:prstGeom prst="rect">
            <a:avLst/>
          </a:prstGeom>
          <a:noFill/>
        </p:spPr>
        <p:txBody>
          <a:bodyPr wrap="square" rtlCol="0">
            <a:spAutoFit/>
          </a:bodyPr>
          <a:lstStyle/>
          <a:p>
            <a:r>
              <a:rPr lang="de-DE" sz="1200" b="0" i="0" dirty="0">
                <a:solidFill>
                  <a:srgbClr val="333333"/>
                </a:solidFill>
                <a:effectLst/>
                <a:latin typeface="Open Sans" panose="020B0606030504020204" pitchFamily="34" charset="0"/>
              </a:rPr>
              <a:t>Source: European Environment Agency 2022</a:t>
            </a:r>
            <a:endParaRPr lang="en-GB" sz="1200" dirty="0"/>
          </a:p>
        </p:txBody>
      </p:sp>
    </p:spTree>
    <p:extLst>
      <p:ext uri="{BB962C8B-B14F-4D97-AF65-F5344CB8AC3E}">
        <p14:creationId xmlns:p14="http://schemas.microsoft.com/office/powerpoint/2010/main" val="344000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576DBA-3050-DE02-E313-D6B11342F568}"/>
              </a:ext>
            </a:extLst>
          </p:cNvPr>
          <p:cNvSpPr>
            <a:spLocks noGrp="1"/>
          </p:cNvSpPr>
          <p:nvPr>
            <p:ph type="title"/>
          </p:nvPr>
        </p:nvSpPr>
        <p:spPr/>
        <p:txBody>
          <a:bodyPr>
            <a:normAutofit fontScale="90000"/>
          </a:bodyPr>
          <a:lstStyle/>
          <a:p>
            <a:r>
              <a:rPr lang="en-GB" sz="3600" dirty="0"/>
              <a:t>1. Regulated capitalism after World War II and conservative revolution after the 1970s</a:t>
            </a:r>
          </a:p>
        </p:txBody>
      </p:sp>
      <p:sp>
        <p:nvSpPr>
          <p:cNvPr id="3" name="Inhaltsplatzhalter 2">
            <a:extLst>
              <a:ext uri="{FF2B5EF4-FFF2-40B4-BE49-F238E27FC236}">
                <a16:creationId xmlns:a16="http://schemas.microsoft.com/office/drawing/2014/main" id="{405F6DB6-6199-050C-18AC-5BD6123912E0}"/>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369181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D161B0-BB1B-00E1-E9F8-D88B2DD92C22}"/>
              </a:ext>
            </a:extLst>
          </p:cNvPr>
          <p:cNvSpPr>
            <a:spLocks noGrp="1"/>
          </p:cNvSpPr>
          <p:nvPr>
            <p:ph type="title"/>
          </p:nvPr>
        </p:nvSpPr>
        <p:spPr>
          <a:xfrm>
            <a:off x="251520" y="286604"/>
            <a:ext cx="8712968" cy="1450757"/>
          </a:xfrm>
        </p:spPr>
        <p:txBody>
          <a:bodyPr/>
          <a:lstStyle/>
          <a:p>
            <a:r>
              <a:rPr lang="en-GB" dirty="0"/>
              <a:t>Green Deal implies absolute decoupling</a:t>
            </a:r>
          </a:p>
        </p:txBody>
      </p:sp>
      <p:sp>
        <p:nvSpPr>
          <p:cNvPr id="3" name="Inhaltsplatzhalter 2">
            <a:extLst>
              <a:ext uri="{FF2B5EF4-FFF2-40B4-BE49-F238E27FC236}">
                <a16:creationId xmlns:a16="http://schemas.microsoft.com/office/drawing/2014/main" id="{0D76927F-3F69-EEAF-C4C2-0D8E862F0617}"/>
              </a:ext>
            </a:extLst>
          </p:cNvPr>
          <p:cNvSpPr>
            <a:spLocks noGrp="1"/>
          </p:cNvSpPr>
          <p:nvPr>
            <p:ph idx="1"/>
          </p:nvPr>
        </p:nvSpPr>
        <p:spPr/>
        <p:txBody>
          <a:bodyPr/>
          <a:lstStyle/>
          <a:p>
            <a:r>
              <a:rPr lang="en-US" b="0" i="0" dirty="0">
                <a:solidFill>
                  <a:srgbClr val="333333"/>
                </a:solidFill>
                <a:effectLst/>
                <a:latin typeface="Open Sans" panose="020B0606030504020204" pitchFamily="34" charset="0"/>
              </a:rPr>
              <a:t>“High-level policies (e.g. the European Green Deal and the United Nations Sustainable Development Goals, SDGs) propose decoupling of economic growth and resource use as a solution. However, scientific debates on the possibility of decoupling date back to the 19th century and there is still no consensus. Recent studies …. find no evidence of absolute decoupling between growth and environmental degradation having taken place on a global scale.”</a:t>
            </a:r>
          </a:p>
          <a:p>
            <a:endParaRPr lang="en-US" dirty="0">
              <a:solidFill>
                <a:srgbClr val="333333"/>
              </a:solidFill>
              <a:latin typeface="Open Sans" panose="020B0606030504020204" pitchFamily="34" charset="0"/>
            </a:endParaRPr>
          </a:p>
          <a:p>
            <a:r>
              <a:rPr lang="de-DE" sz="1200" b="0" i="0" dirty="0">
                <a:solidFill>
                  <a:srgbClr val="333333"/>
                </a:solidFill>
                <a:effectLst/>
                <a:latin typeface="Open Sans" panose="020B0606030504020204" pitchFamily="34" charset="0"/>
              </a:rPr>
              <a:t>Source: European Environment Agency 2022 </a:t>
            </a:r>
            <a:r>
              <a:rPr lang="de-DE" sz="1200" b="1" i="0" dirty="0">
                <a:solidFill>
                  <a:srgbClr val="FFFFFF"/>
                </a:solidFill>
                <a:effectLst/>
                <a:latin typeface="Open Sans" panose="020B0606030504020204" pitchFamily="34" charset="0"/>
              </a:rPr>
              <a:t>Gro</a:t>
            </a:r>
            <a:endParaRPr lang="en-GB" sz="1200" dirty="0"/>
          </a:p>
        </p:txBody>
      </p:sp>
    </p:spTree>
    <p:extLst>
      <p:ext uri="{BB962C8B-B14F-4D97-AF65-F5344CB8AC3E}">
        <p14:creationId xmlns:p14="http://schemas.microsoft.com/office/powerpoint/2010/main" val="2511503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AD89E6-AE81-F3C9-CF13-8ECF15B01C11}"/>
              </a:ext>
            </a:extLst>
          </p:cNvPr>
          <p:cNvSpPr>
            <a:spLocks noGrp="1"/>
          </p:cNvSpPr>
          <p:nvPr>
            <p:ph type="title"/>
          </p:nvPr>
        </p:nvSpPr>
        <p:spPr>
          <a:xfrm>
            <a:off x="251520" y="286605"/>
            <a:ext cx="8568952" cy="766132"/>
          </a:xfrm>
        </p:spPr>
        <p:txBody>
          <a:bodyPr>
            <a:noAutofit/>
          </a:bodyPr>
          <a:lstStyle/>
          <a:p>
            <a:r>
              <a:rPr lang="en-GB" sz="3200" dirty="0"/>
              <a:t>Development Scenarios to reach the 1.5-degree target</a:t>
            </a:r>
          </a:p>
        </p:txBody>
      </p:sp>
      <p:pic>
        <p:nvPicPr>
          <p:cNvPr id="2050" name="Picture 2">
            <a:extLst>
              <a:ext uri="{FF2B5EF4-FFF2-40B4-BE49-F238E27FC236}">
                <a16:creationId xmlns:a16="http://schemas.microsoft.com/office/drawing/2014/main" id="{340EC778-24AC-DE7C-8713-4C4D95F49DD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268760"/>
            <a:ext cx="8280919"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D6318D01-72E8-D405-62D3-58C48680C8C5}"/>
              </a:ext>
            </a:extLst>
          </p:cNvPr>
          <p:cNvSpPr txBox="1"/>
          <p:nvPr/>
        </p:nvSpPr>
        <p:spPr>
          <a:xfrm>
            <a:off x="395536" y="5877272"/>
            <a:ext cx="8568952" cy="276999"/>
          </a:xfrm>
          <a:prstGeom prst="rect">
            <a:avLst/>
          </a:prstGeom>
          <a:noFill/>
        </p:spPr>
        <p:txBody>
          <a:bodyPr wrap="square" rtlCol="0">
            <a:spAutoFit/>
          </a:bodyPr>
          <a:lstStyle/>
          <a:p>
            <a:r>
              <a:rPr lang="de-DE" sz="1200" b="1" i="0" dirty="0">
                <a:solidFill>
                  <a:srgbClr val="333333"/>
                </a:solidFill>
                <a:effectLst/>
                <a:latin typeface="Trebuchet MS" panose="020B0603020202020204" pitchFamily="34" charset="0"/>
              </a:rPr>
              <a:t>Source: Thomas Neuburger 2020</a:t>
            </a:r>
            <a:endParaRPr lang="en-GB" dirty="0"/>
          </a:p>
        </p:txBody>
      </p:sp>
    </p:spTree>
    <p:extLst>
      <p:ext uri="{BB962C8B-B14F-4D97-AF65-F5344CB8AC3E}">
        <p14:creationId xmlns:p14="http://schemas.microsoft.com/office/powerpoint/2010/main" val="227457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2DA92E-B4D8-4FE9-BBE1-52FDA75A7869}"/>
              </a:ext>
            </a:extLst>
          </p:cNvPr>
          <p:cNvSpPr>
            <a:spLocks noGrp="1"/>
          </p:cNvSpPr>
          <p:nvPr>
            <p:ph type="title"/>
          </p:nvPr>
        </p:nvSpPr>
        <p:spPr/>
        <p:txBody>
          <a:bodyPr/>
          <a:lstStyle/>
          <a:p>
            <a:r>
              <a:rPr lang="en-GB" dirty="0"/>
              <a:t>5. Conclusion</a:t>
            </a:r>
            <a:br>
              <a:rPr lang="en-GB" dirty="0"/>
            </a:br>
            <a:endParaRPr lang="en-GB" dirty="0"/>
          </a:p>
        </p:txBody>
      </p:sp>
      <p:sp>
        <p:nvSpPr>
          <p:cNvPr id="3" name="Inhaltsplatzhalter 2">
            <a:extLst>
              <a:ext uri="{FF2B5EF4-FFF2-40B4-BE49-F238E27FC236}">
                <a16:creationId xmlns:a16="http://schemas.microsoft.com/office/drawing/2014/main" id="{D2188429-8B0E-43F2-A135-C6388D1278AD}"/>
              </a:ext>
            </a:extLst>
          </p:cNvPr>
          <p:cNvSpPr>
            <a:spLocks noGrp="1"/>
          </p:cNvSpPr>
          <p:nvPr>
            <p:ph idx="1"/>
          </p:nvPr>
        </p:nvSpPr>
        <p:spPr>
          <a:xfrm>
            <a:off x="822959" y="1845734"/>
            <a:ext cx="7543801" cy="4391578"/>
          </a:xfrm>
        </p:spPr>
        <p:txBody>
          <a:bodyPr>
            <a:normAutofit/>
          </a:bodyPr>
          <a:lstStyle/>
          <a:p>
            <a:r>
              <a:rPr lang="en-GB" dirty="0"/>
              <a:t>- There are multiple deep crises </a:t>
            </a:r>
          </a:p>
          <a:p>
            <a:r>
              <a:rPr lang="en-GB" dirty="0"/>
              <a:t>- Economic crisis in the Global North</a:t>
            </a:r>
          </a:p>
          <a:p>
            <a:r>
              <a:rPr lang="en-GB" dirty="0"/>
              <a:t>- Lack of development in Global South</a:t>
            </a:r>
          </a:p>
          <a:p>
            <a:r>
              <a:rPr lang="en-GB" dirty="0"/>
              <a:t>- Ecological crises</a:t>
            </a:r>
          </a:p>
          <a:p>
            <a:r>
              <a:rPr lang="en-GB" dirty="0"/>
              <a:t>- Geopolitical crisis </a:t>
            </a:r>
          </a:p>
          <a:p>
            <a:pPr marL="0" indent="0">
              <a:buNone/>
            </a:pPr>
            <a:endParaRPr lang="en-GB" dirty="0"/>
          </a:p>
        </p:txBody>
      </p:sp>
    </p:spTree>
    <p:extLst>
      <p:ext uri="{BB962C8B-B14F-4D97-AF65-F5344CB8AC3E}">
        <p14:creationId xmlns:p14="http://schemas.microsoft.com/office/powerpoint/2010/main" val="1499774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AA897-53BE-417B-BC38-0E4098AE477D}"/>
              </a:ext>
            </a:extLst>
          </p:cNvPr>
          <p:cNvSpPr>
            <a:spLocks noGrp="1"/>
          </p:cNvSpPr>
          <p:nvPr>
            <p:ph type="title"/>
          </p:nvPr>
        </p:nvSpPr>
        <p:spPr>
          <a:xfrm>
            <a:off x="822960" y="286605"/>
            <a:ext cx="7543800" cy="766132"/>
          </a:xfrm>
        </p:spPr>
        <p:txBody>
          <a:bodyPr/>
          <a:lstStyle/>
          <a:p>
            <a:r>
              <a:rPr lang="en-GB" dirty="0"/>
              <a:t>Some literature</a:t>
            </a:r>
          </a:p>
        </p:txBody>
      </p:sp>
      <p:sp>
        <p:nvSpPr>
          <p:cNvPr id="3" name="Inhaltsplatzhalter 2">
            <a:extLst>
              <a:ext uri="{FF2B5EF4-FFF2-40B4-BE49-F238E27FC236}">
                <a16:creationId xmlns:a16="http://schemas.microsoft.com/office/drawing/2014/main" id="{9AB263AD-B2DB-4083-91BB-5D77DEF8746D}"/>
              </a:ext>
            </a:extLst>
          </p:cNvPr>
          <p:cNvSpPr>
            <a:spLocks noGrp="1"/>
          </p:cNvSpPr>
          <p:nvPr>
            <p:ph idx="1"/>
          </p:nvPr>
        </p:nvSpPr>
        <p:spPr>
          <a:xfrm>
            <a:off x="395537" y="1676338"/>
            <a:ext cx="8496944" cy="4895634"/>
          </a:xfrm>
        </p:spPr>
        <p:txBody>
          <a:bodyPr>
            <a:normAutofit fontScale="47500" lnSpcReduction="20000"/>
          </a:bodyPr>
          <a:lstStyle/>
          <a:p>
            <a:pPr marL="0" indent="0">
              <a:buNone/>
            </a:pPr>
            <a:r>
              <a:rPr lang="en-US" sz="2900" dirty="0">
                <a:solidFill>
                  <a:srgbClr val="000000"/>
                </a:solidFill>
                <a:effectLst/>
                <a:ea typeface="Times New Roman" panose="02020603050405020304" pitchFamily="18" charset="0"/>
              </a:rPr>
              <a:t>Herr, H, (2022): Transformation of capitalism to enforce ecologically sustainable GDP growth: lessons from Keynes and Schumpeter, in: European Journal of Economics and Economic Policies. Intervention, Vol 18, Number 1, 138-158</a:t>
            </a:r>
          </a:p>
          <a:p>
            <a:r>
              <a:rPr lang="en-US" sz="2900" dirty="0">
                <a:solidFill>
                  <a:srgbClr val="000000"/>
                </a:solidFill>
                <a:effectLst/>
                <a:ea typeface="Times New Roman" panose="02020603050405020304" pitchFamily="18" charset="0"/>
              </a:rPr>
              <a:t>Further literature</a:t>
            </a:r>
          </a:p>
          <a:p>
            <a:pPr marL="0" indent="0">
              <a:buNone/>
            </a:pPr>
            <a:r>
              <a:rPr lang="en-US" sz="2900" dirty="0">
                <a:solidFill>
                  <a:srgbClr val="000000"/>
                </a:solidFill>
                <a:effectLst/>
                <a:ea typeface="Times New Roman" panose="02020603050405020304" pitchFamily="18" charset="0"/>
              </a:rPr>
              <a:t>Atkinson, A.B. (2015): Inequality What Can Be Done? Cambridge,</a:t>
            </a:r>
            <a:br>
              <a:rPr lang="en-US" sz="2900" dirty="0">
                <a:solidFill>
                  <a:srgbClr val="000000"/>
                </a:solidFill>
                <a:effectLst/>
                <a:ea typeface="Times New Roman" panose="02020603050405020304" pitchFamily="18" charset="0"/>
              </a:rPr>
            </a:br>
            <a:r>
              <a:rPr lang="en-US" sz="2900" dirty="0">
                <a:solidFill>
                  <a:srgbClr val="000000"/>
                </a:solidFill>
                <a:effectLst/>
                <a:ea typeface="Times New Roman" panose="02020603050405020304" pitchFamily="18" charset="0"/>
              </a:rPr>
              <a:t>Published by Harvard University Press. </a:t>
            </a:r>
            <a:endParaRPr lang="de-DE" sz="2900" dirty="0">
              <a:solidFill>
                <a:srgbClr val="000000"/>
              </a:solidFill>
              <a:effectLst/>
              <a:ea typeface="Times New Roman" panose="02020603050405020304" pitchFamily="18" charset="0"/>
            </a:endParaRPr>
          </a:p>
          <a:p>
            <a:pPr marL="0" indent="0">
              <a:buNone/>
            </a:pPr>
            <a:r>
              <a:rPr lang="en-US" sz="2900" dirty="0" err="1">
                <a:solidFill>
                  <a:srgbClr val="000000"/>
                </a:solidFill>
                <a:effectLst/>
                <a:ea typeface="Times New Roman" panose="02020603050405020304" pitchFamily="18" charset="0"/>
              </a:rPr>
              <a:t>Dullien</a:t>
            </a:r>
            <a:r>
              <a:rPr lang="en-US" sz="2900" dirty="0">
                <a:solidFill>
                  <a:srgbClr val="000000"/>
                </a:solidFill>
                <a:effectLst/>
                <a:ea typeface="Times New Roman" panose="02020603050405020304" pitchFamily="18" charset="0"/>
              </a:rPr>
              <a:t>, S., Herr, H., Kellerman, C. (2011): Decent Capitalism. A Blueprint for Reforming our Economies, London, Pluto Press. </a:t>
            </a:r>
            <a:endParaRPr lang="de-DE" sz="2900" dirty="0">
              <a:solidFill>
                <a:srgbClr val="000000"/>
              </a:solidFill>
              <a:effectLst/>
              <a:ea typeface="Times New Roman" panose="02020603050405020304" pitchFamily="18" charset="0"/>
            </a:endParaRPr>
          </a:p>
          <a:p>
            <a:pPr marL="12700" marR="36195" indent="0" algn="just">
              <a:spcBef>
                <a:spcPts val="800"/>
              </a:spcBef>
              <a:spcAft>
                <a:spcPts val="0"/>
              </a:spcAft>
              <a:buNone/>
              <a:tabLst>
                <a:tab pos="2514600" algn="ctr"/>
                <a:tab pos="5003800" algn="r"/>
              </a:tabLst>
            </a:pPr>
            <a:r>
              <a:rPr lang="de-DE" sz="2900" i="0" dirty="0">
                <a:solidFill>
                  <a:srgbClr val="333333"/>
                </a:solidFill>
                <a:effectLst/>
              </a:rPr>
              <a:t>  European Environment Agency (2022): Strand, R., Kovacic, Z., </a:t>
            </a:r>
            <a:r>
              <a:rPr lang="de-DE" sz="2900" i="0" dirty="0" err="1">
                <a:solidFill>
                  <a:srgbClr val="333333"/>
                </a:solidFill>
                <a:effectLst/>
              </a:rPr>
              <a:t>Funtowicz</a:t>
            </a:r>
            <a:r>
              <a:rPr lang="de-DE" sz="2900" i="0" dirty="0">
                <a:solidFill>
                  <a:srgbClr val="333333"/>
                </a:solidFill>
                <a:effectLst/>
              </a:rPr>
              <a:t>, S., Growth </a:t>
            </a:r>
            <a:r>
              <a:rPr lang="de-DE" sz="2900" i="0" dirty="0" err="1">
                <a:solidFill>
                  <a:srgbClr val="333333"/>
                </a:solidFill>
                <a:effectLst/>
              </a:rPr>
              <a:t>without</a:t>
            </a:r>
            <a:r>
              <a:rPr lang="de-DE" sz="2900" i="0" dirty="0">
                <a:solidFill>
                  <a:srgbClr val="333333"/>
                </a:solidFill>
                <a:effectLst/>
              </a:rPr>
              <a:t> </a:t>
            </a:r>
            <a:r>
              <a:rPr lang="de-DE" sz="2900" i="0" dirty="0" err="1">
                <a:solidFill>
                  <a:srgbClr val="333333"/>
                </a:solidFill>
                <a:effectLst/>
              </a:rPr>
              <a:t>economic</a:t>
            </a:r>
            <a:r>
              <a:rPr lang="de-DE" sz="2900" i="0" dirty="0">
                <a:solidFill>
                  <a:srgbClr val="333333"/>
                </a:solidFill>
                <a:effectLst/>
              </a:rPr>
              <a:t> </a:t>
            </a:r>
            <a:r>
              <a:rPr lang="de-DE" sz="2900" i="0" dirty="0" err="1">
                <a:solidFill>
                  <a:srgbClr val="333333"/>
                </a:solidFill>
                <a:effectLst/>
              </a:rPr>
              <a:t>growth</a:t>
            </a:r>
            <a:r>
              <a:rPr lang="de-DE" sz="2900" i="0" dirty="0">
                <a:solidFill>
                  <a:srgbClr val="333333"/>
                </a:solidFill>
                <a:effectLst/>
              </a:rPr>
              <a:t>, 2022 </a:t>
            </a:r>
            <a:r>
              <a:rPr lang="de-DE" sz="2900" i="0" dirty="0">
                <a:solidFill>
                  <a:srgbClr val="FFFFFF"/>
                </a:solidFill>
                <a:effectLst/>
              </a:rPr>
              <a:t>Gro</a:t>
            </a:r>
            <a:r>
              <a:rPr lang="en-US" sz="2900" dirty="0">
                <a:solidFill>
                  <a:srgbClr val="000000"/>
                </a:solidFill>
                <a:effectLst/>
                <a:ea typeface="Times New Roman" panose="02020603050405020304" pitchFamily="18" charset="0"/>
              </a:rPr>
              <a:t> </a:t>
            </a:r>
          </a:p>
          <a:p>
            <a:pPr marL="0" indent="0">
              <a:buNone/>
            </a:pPr>
            <a:r>
              <a:rPr lang="en-US" sz="2900" dirty="0"/>
              <a:t>Jason </a:t>
            </a:r>
            <a:r>
              <a:rPr lang="en-US" sz="2900" dirty="0" err="1"/>
              <a:t>Hicke</a:t>
            </a:r>
            <a:r>
              <a:rPr lang="en-US" sz="2900" dirty="0"/>
              <a:t>. J., Kallis, G.  (2019): Is Green Growth Possible?, New Political Economy, DOI: 10.1080/13563467.2019.1598964 </a:t>
            </a:r>
          </a:p>
          <a:p>
            <a:pPr marL="12700" marR="36195" indent="0" algn="just">
              <a:spcBef>
                <a:spcPts val="800"/>
              </a:spcBef>
              <a:spcAft>
                <a:spcPts val="0"/>
              </a:spcAft>
              <a:buNone/>
              <a:tabLst>
                <a:tab pos="2514600" algn="ctr"/>
                <a:tab pos="5003800" algn="r"/>
              </a:tabLst>
            </a:pPr>
            <a:r>
              <a:rPr lang="en-US" sz="2900" dirty="0">
                <a:solidFill>
                  <a:srgbClr val="000000"/>
                </a:solidFill>
                <a:effectLst/>
                <a:ea typeface="Times New Roman" panose="02020603050405020304" pitchFamily="18" charset="0"/>
              </a:rPr>
              <a:t>Keynes, J.M. (1926): The End of laissez-faire, Hogarth Press, London.</a:t>
            </a:r>
            <a:endParaRPr lang="de-DE" sz="2900" dirty="0">
              <a:solidFill>
                <a:srgbClr val="000000"/>
              </a:solidFill>
              <a:effectLst/>
              <a:ea typeface="Times New Roman" panose="02020603050405020304" pitchFamily="18" charset="0"/>
            </a:endParaRPr>
          </a:p>
          <a:p>
            <a:pPr marL="12700" marR="36195" indent="0" algn="just">
              <a:spcBef>
                <a:spcPts val="800"/>
              </a:spcBef>
              <a:spcAft>
                <a:spcPts val="0"/>
              </a:spcAft>
              <a:buNone/>
              <a:tabLst>
                <a:tab pos="2514600" algn="ctr"/>
                <a:tab pos="5003800" algn="r"/>
              </a:tabLst>
            </a:pPr>
            <a:r>
              <a:rPr lang="en-US" sz="2900" dirty="0">
                <a:solidFill>
                  <a:srgbClr val="000000"/>
                </a:solidFill>
                <a:effectLst/>
                <a:ea typeface="Times New Roman" panose="02020603050405020304" pitchFamily="18" charset="0"/>
              </a:rPr>
              <a:t> Keynes, J.M. (1936): The General Theory of Employment, Interest and Money,    	 Collected Writings of John Maynard Keynes, Vol. II, Cambridge, UK,           Cambridge University Press. </a:t>
            </a:r>
            <a:endParaRPr lang="de-DE" sz="2900" dirty="0">
              <a:solidFill>
                <a:srgbClr val="000000"/>
              </a:solidFill>
              <a:effectLst/>
              <a:ea typeface="Times New Roman" panose="02020603050405020304" pitchFamily="18" charset="0"/>
            </a:endParaRPr>
          </a:p>
          <a:p>
            <a:pPr marL="12700" marR="36195" indent="0" algn="just">
              <a:spcBef>
                <a:spcPts val="800"/>
              </a:spcBef>
              <a:spcAft>
                <a:spcPts val="0"/>
              </a:spcAft>
              <a:buNone/>
              <a:tabLst>
                <a:tab pos="2514600" algn="ctr"/>
                <a:tab pos="5003800" algn="r"/>
              </a:tabLst>
            </a:pPr>
            <a:r>
              <a:rPr lang="en-US" sz="2900" dirty="0">
                <a:solidFill>
                  <a:srgbClr val="000000"/>
                </a:solidFill>
                <a:effectLst/>
                <a:ea typeface="Times New Roman" panose="02020603050405020304" pitchFamily="18" charset="0"/>
              </a:rPr>
              <a:t> Keynes, J.M. (1943): Proposals for an International Currency (or Clearing)  		Union, in The International Monetary Fund 1945-1965, Volume III, Documents,        	edited by J. K. </a:t>
            </a:r>
            <a:r>
              <a:rPr lang="en-US" sz="2900" dirty="0" err="1">
                <a:solidFill>
                  <a:srgbClr val="000000"/>
                </a:solidFill>
                <a:effectLst/>
                <a:ea typeface="Times New Roman" panose="02020603050405020304" pitchFamily="18" charset="0"/>
              </a:rPr>
              <a:t>Horsefield</a:t>
            </a:r>
            <a:r>
              <a:rPr lang="en-US" sz="2900" dirty="0">
                <a:solidFill>
                  <a:srgbClr val="000000"/>
                </a:solidFill>
                <a:effectLst/>
                <a:ea typeface="Times New Roman" panose="02020603050405020304" pitchFamily="18" charset="0"/>
              </a:rPr>
              <a:t>, Washington, DC, IMF, 1969, 19 - 36.</a:t>
            </a:r>
          </a:p>
          <a:p>
            <a:pPr marL="12700" marR="36195" indent="0" algn="just">
              <a:spcBef>
                <a:spcPts val="800"/>
              </a:spcBef>
              <a:spcAft>
                <a:spcPts val="0"/>
              </a:spcAft>
              <a:buNone/>
              <a:tabLst>
                <a:tab pos="2514600" algn="ctr"/>
                <a:tab pos="5003800" algn="r"/>
              </a:tabLst>
            </a:pPr>
            <a:r>
              <a:rPr lang="de-DE" sz="2900" i="0" dirty="0" err="1">
                <a:solidFill>
                  <a:srgbClr val="333333"/>
                </a:solidFill>
                <a:effectLst/>
              </a:rPr>
              <a:t>Neuburger,T</a:t>
            </a:r>
            <a:r>
              <a:rPr lang="de-DE" sz="2900" i="0" dirty="0">
                <a:solidFill>
                  <a:srgbClr val="333333"/>
                </a:solidFill>
                <a:effectLst/>
              </a:rPr>
              <a:t>. 2020: </a:t>
            </a:r>
            <a:r>
              <a:rPr lang="en-US" sz="2900" i="0" dirty="0">
                <a:solidFill>
                  <a:srgbClr val="333333"/>
                </a:solidFill>
                <a:effectLst/>
              </a:rPr>
              <a:t>Poised on the Brink: A Tale of Hope and Change, July 6</a:t>
            </a:r>
            <a:r>
              <a:rPr lang="en-US" sz="2900" i="0" baseline="30000" dirty="0">
                <a:solidFill>
                  <a:srgbClr val="333333"/>
                </a:solidFill>
                <a:effectLst/>
              </a:rPr>
              <a:t>th</a:t>
            </a:r>
            <a:r>
              <a:rPr lang="en-US" sz="2900" i="0" dirty="0">
                <a:solidFill>
                  <a:srgbClr val="333333"/>
                </a:solidFill>
                <a:effectLst/>
              </a:rPr>
              <a:t>, 2020, https://downwithtyranny.blogspot.com/2020/07/hope-and-change.html</a:t>
            </a:r>
          </a:p>
          <a:p>
            <a:pPr marL="12700" marR="36195" indent="0" algn="just">
              <a:spcBef>
                <a:spcPts val="800"/>
              </a:spcBef>
              <a:spcAft>
                <a:spcPts val="0"/>
              </a:spcAft>
              <a:buNone/>
              <a:tabLst>
                <a:tab pos="2514600" algn="ctr"/>
                <a:tab pos="5003800" algn="r"/>
              </a:tabLst>
            </a:pPr>
            <a:r>
              <a:rPr lang="en-US" sz="2900" dirty="0">
                <a:solidFill>
                  <a:srgbClr val="000000"/>
                </a:solidFill>
                <a:effectLst/>
                <a:ea typeface="Times New Roman" panose="02020603050405020304" pitchFamily="18" charset="0"/>
              </a:rPr>
              <a:t>Schumpeter, J.A. (1942 first publication) [2011]: Capitalism, Socialism and  Democracy, New York and London, Martino Publishing.</a:t>
            </a:r>
            <a:endParaRPr lang="de-DE" sz="2900" dirty="0">
              <a:solidFill>
                <a:srgbClr val="000000"/>
              </a:solidFill>
              <a:effectLst/>
              <a:ea typeface="Times New Roman" panose="02020603050405020304" pitchFamily="18" charset="0"/>
            </a:endParaRPr>
          </a:p>
          <a:p>
            <a:pPr marL="12700" marR="36195" indent="0" algn="just">
              <a:spcBef>
                <a:spcPts val="800"/>
              </a:spcBef>
              <a:spcAft>
                <a:spcPts val="0"/>
              </a:spcAft>
              <a:buNone/>
              <a:tabLst>
                <a:tab pos="2514600" algn="ctr"/>
                <a:tab pos="5003800" algn="r"/>
              </a:tabLst>
            </a:pPr>
            <a:endParaRPr lang="de-DE" sz="2900" dirty="0">
              <a:solidFill>
                <a:srgbClr val="000000"/>
              </a:solidFill>
              <a:effectLst/>
              <a:ea typeface="Times New Roman" panose="02020603050405020304" pitchFamily="18" charset="0"/>
            </a:endParaRPr>
          </a:p>
          <a:p>
            <a:endParaRPr lang="en-GB" dirty="0"/>
          </a:p>
        </p:txBody>
      </p:sp>
    </p:spTree>
    <p:extLst>
      <p:ext uri="{BB962C8B-B14F-4D97-AF65-F5344CB8AC3E}">
        <p14:creationId xmlns:p14="http://schemas.microsoft.com/office/powerpoint/2010/main" val="288021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AA9E74-1FCF-2C6F-DB83-C75156EE82D2}"/>
              </a:ext>
            </a:extLst>
          </p:cNvPr>
          <p:cNvSpPr>
            <a:spLocks noGrp="1"/>
          </p:cNvSpPr>
          <p:nvPr>
            <p:ph type="title"/>
          </p:nvPr>
        </p:nvSpPr>
        <p:spPr>
          <a:xfrm>
            <a:off x="323528" y="286604"/>
            <a:ext cx="8043232" cy="1450757"/>
          </a:xfrm>
        </p:spPr>
        <p:txBody>
          <a:bodyPr>
            <a:normAutofit fontScale="90000"/>
          </a:bodyPr>
          <a:lstStyle/>
          <a:p>
            <a:r>
              <a:rPr lang="en-GB" dirty="0"/>
              <a:t>Regulated capitalism after the Great Depression and World War II</a:t>
            </a:r>
          </a:p>
        </p:txBody>
      </p:sp>
      <p:sp>
        <p:nvSpPr>
          <p:cNvPr id="3" name="Inhaltsplatzhalter 2">
            <a:extLst>
              <a:ext uri="{FF2B5EF4-FFF2-40B4-BE49-F238E27FC236}">
                <a16:creationId xmlns:a16="http://schemas.microsoft.com/office/drawing/2014/main" id="{EBF54A7A-76A8-1126-F064-6AC125F2CC36}"/>
              </a:ext>
            </a:extLst>
          </p:cNvPr>
          <p:cNvSpPr>
            <a:spLocks noGrp="1"/>
          </p:cNvSpPr>
          <p:nvPr>
            <p:ph idx="1"/>
          </p:nvPr>
        </p:nvSpPr>
        <p:spPr/>
        <p:txBody>
          <a:bodyPr>
            <a:normAutofit fontScale="92500" lnSpcReduction="20000"/>
          </a:bodyPr>
          <a:lstStyle/>
          <a:p>
            <a:r>
              <a:rPr lang="en-GB" dirty="0">
                <a:latin typeface="Arial" panose="020B0604020202020204" pitchFamily="34" charset="0"/>
                <a:cs typeface="Arial" panose="020B0604020202020204" pitchFamily="34" charset="0"/>
              </a:rPr>
              <a:t>Great Depression</a:t>
            </a:r>
          </a:p>
          <a:p>
            <a:pPr lvl="1"/>
            <a:r>
              <a:rPr lang="en-GB" dirty="0">
                <a:latin typeface="Arial" panose="020B0604020202020204" pitchFamily="34" charset="0"/>
                <a:cs typeface="Arial" panose="020B0604020202020204" pitchFamily="34" charset="0"/>
              </a:rPr>
              <a:t>Collapse of stock markets after huge speculation in 1929</a:t>
            </a:r>
          </a:p>
          <a:p>
            <a:pPr lvl="1"/>
            <a:r>
              <a:rPr lang="en-GB" dirty="0">
                <a:latin typeface="Arial" panose="020B0604020202020204" pitchFamily="34" charset="0"/>
                <a:cs typeface="Arial" panose="020B0604020202020204" pitchFamily="34" charset="0"/>
              </a:rPr>
              <a:t>Before real estate bubbles for example in the US</a:t>
            </a:r>
          </a:p>
          <a:p>
            <a:pPr lvl="1"/>
            <a:r>
              <a:rPr lang="en-GB" dirty="0">
                <a:latin typeface="Arial" panose="020B0604020202020204" pitchFamily="34" charset="0"/>
                <a:cs typeface="Arial" panose="020B0604020202020204" pitchFamily="34" charset="0"/>
              </a:rPr>
              <a:t>Reparation payments destabilised global financial system</a:t>
            </a:r>
          </a:p>
          <a:p>
            <a:pPr lvl="1"/>
            <a:r>
              <a:rPr lang="en-GB" dirty="0">
                <a:latin typeface="Arial" panose="020B0604020202020204" pitchFamily="34" charset="0"/>
                <a:cs typeface="Arial" panose="020B0604020202020204" pitchFamily="34" charset="0"/>
              </a:rPr>
              <a:t>Worldwide recession in early 1930s</a:t>
            </a:r>
          </a:p>
          <a:p>
            <a:r>
              <a:rPr lang="en-GB" dirty="0">
                <a:latin typeface="Arial" panose="020B0604020202020204" pitchFamily="34" charset="0"/>
                <a:cs typeface="Arial" panose="020B0604020202020204" pitchFamily="34" charset="0"/>
              </a:rPr>
              <a:t>New Deal under US-President </a:t>
            </a:r>
            <a:r>
              <a:rPr lang="de-DE" b="0" i="0" dirty="0">
                <a:solidFill>
                  <a:srgbClr val="444444"/>
                </a:solidFill>
                <a:effectLst/>
                <a:latin typeface="Arial" panose="020B0604020202020204" pitchFamily="34" charset="0"/>
                <a:cs typeface="Arial" panose="020B0604020202020204" pitchFamily="34" charset="0"/>
              </a:rPr>
              <a:t>Franklin Delano Roosevelt</a:t>
            </a:r>
            <a:r>
              <a:rPr lang="en-GB" dirty="0">
                <a:latin typeface="Arial" panose="020B0604020202020204" pitchFamily="34" charset="0"/>
                <a:cs typeface="Arial" panose="020B0604020202020204" pitchFamily="34" charset="0"/>
              </a:rPr>
              <a:t> </a:t>
            </a:r>
          </a:p>
          <a:p>
            <a:pPr lvl="1"/>
            <a:r>
              <a:rPr lang="en-GB" dirty="0">
                <a:latin typeface="Arial" panose="020B0604020202020204" pitchFamily="34" charset="0"/>
                <a:cs typeface="Arial" panose="020B0604020202020204" pitchFamily="34" charset="0"/>
              </a:rPr>
              <a:t>- Strict control of financial system (</a:t>
            </a:r>
            <a:r>
              <a:rPr lang="en-US" b="0" i="0" dirty="0">
                <a:solidFill>
                  <a:srgbClr val="111111"/>
                </a:solidFill>
                <a:effectLst/>
                <a:latin typeface="Roboto" panose="02000000000000000000" pitchFamily="2" charset="0"/>
              </a:rPr>
              <a:t>Glass-Steagall Act</a:t>
            </a:r>
            <a:r>
              <a:rPr lang="en-US" i="0" dirty="0">
                <a:solidFill>
                  <a:srgbClr val="111111"/>
                </a:solidFill>
                <a:effectLst/>
                <a:latin typeface="Roboto" panose="02000000000000000000" pitchFamily="2" charset="0"/>
              </a:rPr>
              <a:t> Banking Act of 1933)</a:t>
            </a:r>
          </a:p>
          <a:p>
            <a:pPr lvl="1"/>
            <a:r>
              <a:rPr lang="en-US" dirty="0">
                <a:solidFill>
                  <a:srgbClr val="111111"/>
                </a:solidFill>
                <a:latin typeface="Roboto" panose="02000000000000000000" pitchFamily="2" charset="0"/>
                <a:cs typeface="Arial" panose="020B0604020202020204" pitchFamily="34" charset="0"/>
              </a:rPr>
              <a:t>Stop falling wages, strengthening trade union</a:t>
            </a:r>
          </a:p>
          <a:p>
            <a:pPr lvl="1"/>
            <a:r>
              <a:rPr lang="en-US" dirty="0">
                <a:solidFill>
                  <a:srgbClr val="111111"/>
                </a:solidFill>
                <a:latin typeface="Roboto" panose="02000000000000000000" pitchFamily="2" charset="0"/>
                <a:cs typeface="Arial" panose="020B0604020202020204" pitchFamily="34" charset="0"/>
              </a:rPr>
              <a:t>International capital market broke down in the 1930s</a:t>
            </a:r>
          </a:p>
          <a:p>
            <a:r>
              <a:rPr lang="en-GB" dirty="0">
                <a:latin typeface="Arial" panose="020B0604020202020204" pitchFamily="34" charset="0"/>
                <a:cs typeface="Arial" panose="020B0604020202020204" pitchFamily="34" charset="0"/>
              </a:rPr>
              <a:t>Fascism in Germany and other countries</a:t>
            </a:r>
          </a:p>
          <a:p>
            <a:r>
              <a:rPr lang="en-GB" dirty="0">
                <a:latin typeface="Arial" panose="020B0604020202020204" pitchFamily="34" charset="0"/>
                <a:cs typeface="Arial" panose="020B0604020202020204" pitchFamily="34" charset="0"/>
              </a:rPr>
              <a:t>Bretton Woods System</a:t>
            </a:r>
          </a:p>
          <a:p>
            <a:pPr lvl="1"/>
            <a:r>
              <a:rPr lang="en-GB" dirty="0">
                <a:latin typeface="Arial" panose="020B0604020202020204" pitchFamily="34" charset="0"/>
                <a:cs typeface="Arial" panose="020B0604020202020204" pitchFamily="34" charset="0"/>
              </a:rPr>
              <a:t>Fixed but adjustable exchange rates</a:t>
            </a:r>
          </a:p>
          <a:p>
            <a:pPr lvl="1"/>
            <a:r>
              <a:rPr lang="en-GB" dirty="0">
                <a:latin typeface="Arial" panose="020B0604020202020204" pitchFamily="34" charset="0"/>
                <a:cs typeface="Arial" panose="020B0604020202020204" pitchFamily="34" charset="0"/>
              </a:rPr>
              <a:t>International capital controls</a:t>
            </a:r>
          </a:p>
          <a:p>
            <a:pPr lvl="1"/>
            <a:r>
              <a:rPr lang="en-GB" dirty="0">
                <a:latin typeface="Arial" panose="020B0604020202020204" pitchFamily="34" charset="0"/>
                <a:cs typeface="Arial" panose="020B0604020202020204" pitchFamily="34" charset="0"/>
              </a:rPr>
              <a:t>Certain trade restrictions</a:t>
            </a:r>
          </a:p>
        </p:txBody>
      </p:sp>
    </p:spTree>
    <p:extLst>
      <p:ext uri="{BB962C8B-B14F-4D97-AF65-F5344CB8AC3E}">
        <p14:creationId xmlns:p14="http://schemas.microsoft.com/office/powerpoint/2010/main" val="96290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02512-61DC-0919-1055-6AA6E047A5B8}"/>
              </a:ext>
            </a:extLst>
          </p:cNvPr>
          <p:cNvSpPr>
            <a:spLocks noGrp="1"/>
          </p:cNvSpPr>
          <p:nvPr>
            <p:ph type="title"/>
          </p:nvPr>
        </p:nvSpPr>
        <p:spPr/>
        <p:txBody>
          <a:bodyPr/>
          <a:lstStyle/>
          <a:p>
            <a:r>
              <a:rPr lang="en-GB" dirty="0"/>
              <a:t>Crisis in the 1970s and conservative revolution</a:t>
            </a:r>
          </a:p>
        </p:txBody>
      </p:sp>
      <p:sp>
        <p:nvSpPr>
          <p:cNvPr id="3" name="Inhaltsplatzhalter 2">
            <a:extLst>
              <a:ext uri="{FF2B5EF4-FFF2-40B4-BE49-F238E27FC236}">
                <a16:creationId xmlns:a16="http://schemas.microsoft.com/office/drawing/2014/main" id="{98D69809-84DE-F4C1-AE17-04904DAA5CFD}"/>
              </a:ext>
            </a:extLst>
          </p:cNvPr>
          <p:cNvSpPr>
            <a:spLocks noGrp="1"/>
          </p:cNvSpPr>
          <p:nvPr>
            <p:ph idx="1"/>
          </p:nvPr>
        </p:nvSpPr>
        <p:spPr/>
        <p:txBody>
          <a:bodyPr/>
          <a:lstStyle/>
          <a:p>
            <a:r>
              <a:rPr lang="en-GB" dirty="0"/>
              <a:t>- Partly deregulation of international capital flows in the 1960s</a:t>
            </a:r>
          </a:p>
          <a:p>
            <a:endParaRPr lang="en-GB" dirty="0"/>
          </a:p>
          <a:p>
            <a:r>
              <a:rPr lang="en-GB" dirty="0"/>
              <a:t>- Oil price shocks 1973 and 1979</a:t>
            </a:r>
          </a:p>
          <a:p>
            <a:endParaRPr lang="en-GB" dirty="0"/>
          </a:p>
          <a:p>
            <a:r>
              <a:rPr lang="en-GB" dirty="0"/>
              <a:t>- Wage-price spiral and restrictive monetary policy – stagflation</a:t>
            </a:r>
          </a:p>
          <a:p>
            <a:endParaRPr lang="en-GB" dirty="0"/>
          </a:p>
          <a:p>
            <a:r>
              <a:rPr lang="en-GB" dirty="0"/>
              <a:t>- Conservative revolution (Margret Thatcher (1979), Ronald Reagan (1980)</a:t>
            </a:r>
          </a:p>
          <a:p>
            <a:endParaRPr lang="en-GB" dirty="0"/>
          </a:p>
          <a:p>
            <a:endParaRPr lang="en-GB" dirty="0"/>
          </a:p>
        </p:txBody>
      </p:sp>
    </p:spTree>
    <p:extLst>
      <p:ext uri="{BB962C8B-B14F-4D97-AF65-F5344CB8AC3E}">
        <p14:creationId xmlns:p14="http://schemas.microsoft.com/office/powerpoint/2010/main" val="2164708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2930B-225E-DD90-3CE3-67AB5430A6F5}"/>
              </a:ext>
            </a:extLst>
          </p:cNvPr>
          <p:cNvSpPr>
            <a:spLocks noGrp="1"/>
          </p:cNvSpPr>
          <p:nvPr>
            <p:ph type="title"/>
          </p:nvPr>
        </p:nvSpPr>
        <p:spPr/>
        <p:txBody>
          <a:bodyPr/>
          <a:lstStyle/>
          <a:p>
            <a:r>
              <a:rPr lang="en-GB" dirty="0"/>
              <a:t>2. Globalisation under </a:t>
            </a:r>
            <a:r>
              <a:rPr lang="en-GB" dirty="0" err="1"/>
              <a:t>Financialisation</a:t>
            </a:r>
            <a:endParaRPr lang="en-GB" dirty="0"/>
          </a:p>
        </p:txBody>
      </p:sp>
      <p:sp>
        <p:nvSpPr>
          <p:cNvPr id="3" name="Inhaltsplatzhalter 2">
            <a:extLst>
              <a:ext uri="{FF2B5EF4-FFF2-40B4-BE49-F238E27FC236}">
                <a16:creationId xmlns:a16="http://schemas.microsoft.com/office/drawing/2014/main" id="{4D43A4D7-25A2-4E80-89DF-2A308F91F6E4}"/>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3447048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D78953-0B28-1B77-2E46-4B2FEB283756}"/>
              </a:ext>
            </a:extLst>
          </p:cNvPr>
          <p:cNvSpPr>
            <a:spLocks noGrp="1"/>
          </p:cNvSpPr>
          <p:nvPr>
            <p:ph type="title"/>
          </p:nvPr>
        </p:nvSpPr>
        <p:spPr/>
        <p:txBody>
          <a:bodyPr/>
          <a:lstStyle/>
          <a:p>
            <a:endParaRPr lang="en-GB" dirty="0"/>
          </a:p>
        </p:txBody>
      </p:sp>
      <p:sp>
        <p:nvSpPr>
          <p:cNvPr id="3" name="Inhaltsplatzhalter 2">
            <a:extLst>
              <a:ext uri="{FF2B5EF4-FFF2-40B4-BE49-F238E27FC236}">
                <a16:creationId xmlns:a16="http://schemas.microsoft.com/office/drawing/2014/main" id="{35DF8464-E3CF-1248-4E26-1505B6D5B402}"/>
              </a:ext>
            </a:extLst>
          </p:cNvPr>
          <p:cNvSpPr>
            <a:spLocks noGrp="1"/>
          </p:cNvSpPr>
          <p:nvPr>
            <p:ph idx="1"/>
          </p:nvPr>
        </p:nvSpPr>
        <p:spPr/>
        <p:txBody>
          <a:bodyPr/>
          <a:lstStyle/>
          <a:p>
            <a:r>
              <a:rPr lang="en-GB" dirty="0"/>
              <a:t>- Bigger role of financial markets, more power of agents from the financial system</a:t>
            </a:r>
          </a:p>
          <a:p>
            <a:r>
              <a:rPr lang="en-GB" dirty="0"/>
              <a:t>- Deregulation of domestic capital market including real estate markets</a:t>
            </a:r>
          </a:p>
          <a:p>
            <a:r>
              <a:rPr lang="en-GB" dirty="0"/>
              <a:t>- Deregulation of global financial markets</a:t>
            </a:r>
          </a:p>
          <a:p>
            <a:r>
              <a:rPr lang="en-GB" dirty="0"/>
              <a:t>- Higher indebtedness of all agents</a:t>
            </a:r>
          </a:p>
          <a:p>
            <a:r>
              <a:rPr lang="en-GB" dirty="0"/>
              <a:t>- More asset price inflations and deflations – bubbles</a:t>
            </a:r>
          </a:p>
          <a:p>
            <a:r>
              <a:rPr lang="en-GB" dirty="0"/>
              <a:t>- Change in corporate governance towards </a:t>
            </a:r>
          </a:p>
          <a:p>
            <a:r>
              <a:rPr lang="en-GB" dirty="0"/>
              <a:t>- Change in income and wealth distribution</a:t>
            </a:r>
          </a:p>
          <a:p>
            <a:endParaRPr lang="en-GB" dirty="0"/>
          </a:p>
          <a:p>
            <a:endParaRPr lang="en-GB" dirty="0"/>
          </a:p>
        </p:txBody>
      </p:sp>
    </p:spTree>
    <p:extLst>
      <p:ext uri="{BB962C8B-B14F-4D97-AF65-F5344CB8AC3E}">
        <p14:creationId xmlns:p14="http://schemas.microsoft.com/office/powerpoint/2010/main" val="578882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a:extLst>
              <a:ext uri="{FF2B5EF4-FFF2-40B4-BE49-F238E27FC236}">
                <a16:creationId xmlns:a16="http://schemas.microsoft.com/office/drawing/2014/main" id="{E2A36907-B355-E368-8AAC-5C7CEA372614}"/>
              </a:ext>
            </a:extLst>
          </p:cNvPr>
          <p:cNvSpPr>
            <a:spLocks noGrp="1"/>
          </p:cNvSpPr>
          <p:nvPr>
            <p:ph idx="1"/>
          </p:nvPr>
        </p:nvSpPr>
        <p:spPr/>
        <p:txBody>
          <a:bodyPr/>
          <a:lstStyle/>
          <a:p>
            <a:endParaRPr lang="en-GB"/>
          </a:p>
        </p:txBody>
      </p:sp>
      <p:graphicFrame>
        <p:nvGraphicFramePr>
          <p:cNvPr id="7" name="Inhaltsplatzhalter 3">
            <a:extLst>
              <a:ext uri="{FF2B5EF4-FFF2-40B4-BE49-F238E27FC236}">
                <a16:creationId xmlns:a16="http://schemas.microsoft.com/office/drawing/2014/main" id="{832DEA9E-23A8-CB21-BAD9-B2D3697D9C2D}"/>
              </a:ext>
            </a:extLst>
          </p:cNvPr>
          <p:cNvGraphicFramePr>
            <a:graphicFrameLocks/>
          </p:cNvGraphicFramePr>
          <p:nvPr>
            <p:extLst>
              <p:ext uri="{D42A27DB-BD31-4B8C-83A1-F6EECF244321}">
                <p14:modId xmlns:p14="http://schemas.microsoft.com/office/powerpoint/2010/main" val="4170467291"/>
              </p:ext>
            </p:extLst>
          </p:nvPr>
        </p:nvGraphicFramePr>
        <p:xfrm>
          <a:off x="899592" y="1700808"/>
          <a:ext cx="7732667" cy="4608510"/>
        </p:xfrm>
        <a:graphic>
          <a:graphicData uri="http://schemas.openxmlformats.org/drawingml/2006/table">
            <a:tbl>
              <a:tblPr firstRow="1" firstCol="1" bandRow="1">
                <a:tableStyleId>{5C22544A-7EE6-4342-B048-85BDC9FD1C3A}</a:tableStyleId>
              </a:tblPr>
              <a:tblGrid>
                <a:gridCol w="995378">
                  <a:extLst>
                    <a:ext uri="{9D8B030D-6E8A-4147-A177-3AD203B41FA5}">
                      <a16:colId xmlns:a16="http://schemas.microsoft.com/office/drawing/2014/main" val="172187539"/>
                    </a:ext>
                  </a:extLst>
                </a:gridCol>
                <a:gridCol w="755671">
                  <a:extLst>
                    <a:ext uri="{9D8B030D-6E8A-4147-A177-3AD203B41FA5}">
                      <a16:colId xmlns:a16="http://schemas.microsoft.com/office/drawing/2014/main" val="4054462611"/>
                    </a:ext>
                  </a:extLst>
                </a:gridCol>
                <a:gridCol w="740371">
                  <a:extLst>
                    <a:ext uri="{9D8B030D-6E8A-4147-A177-3AD203B41FA5}">
                      <a16:colId xmlns:a16="http://schemas.microsoft.com/office/drawing/2014/main" val="3938136387"/>
                    </a:ext>
                  </a:extLst>
                </a:gridCol>
                <a:gridCol w="757371">
                  <a:extLst>
                    <a:ext uri="{9D8B030D-6E8A-4147-A177-3AD203B41FA5}">
                      <a16:colId xmlns:a16="http://schemas.microsoft.com/office/drawing/2014/main" val="1955875582"/>
                    </a:ext>
                  </a:extLst>
                </a:gridCol>
                <a:gridCol w="757371">
                  <a:extLst>
                    <a:ext uri="{9D8B030D-6E8A-4147-A177-3AD203B41FA5}">
                      <a16:colId xmlns:a16="http://schemas.microsoft.com/office/drawing/2014/main" val="4140097835"/>
                    </a:ext>
                  </a:extLst>
                </a:gridCol>
                <a:gridCol w="742071">
                  <a:extLst>
                    <a:ext uri="{9D8B030D-6E8A-4147-A177-3AD203B41FA5}">
                      <a16:colId xmlns:a16="http://schemas.microsoft.com/office/drawing/2014/main" val="119189356"/>
                    </a:ext>
                  </a:extLst>
                </a:gridCol>
                <a:gridCol w="757371">
                  <a:extLst>
                    <a:ext uri="{9D8B030D-6E8A-4147-A177-3AD203B41FA5}">
                      <a16:colId xmlns:a16="http://schemas.microsoft.com/office/drawing/2014/main" val="3134041612"/>
                    </a:ext>
                  </a:extLst>
                </a:gridCol>
                <a:gridCol w="757371">
                  <a:extLst>
                    <a:ext uri="{9D8B030D-6E8A-4147-A177-3AD203B41FA5}">
                      <a16:colId xmlns:a16="http://schemas.microsoft.com/office/drawing/2014/main" val="3387793459"/>
                    </a:ext>
                  </a:extLst>
                </a:gridCol>
                <a:gridCol w="742071">
                  <a:extLst>
                    <a:ext uri="{9D8B030D-6E8A-4147-A177-3AD203B41FA5}">
                      <a16:colId xmlns:a16="http://schemas.microsoft.com/office/drawing/2014/main" val="4161215897"/>
                    </a:ext>
                  </a:extLst>
                </a:gridCol>
                <a:gridCol w="727621">
                  <a:extLst>
                    <a:ext uri="{9D8B030D-6E8A-4147-A177-3AD203B41FA5}">
                      <a16:colId xmlns:a16="http://schemas.microsoft.com/office/drawing/2014/main" val="3705255883"/>
                    </a:ext>
                  </a:extLst>
                </a:gridCol>
              </a:tblGrid>
              <a:tr h="465093">
                <a:tc rowSpan="2">
                  <a:txBody>
                    <a:bodyPr/>
                    <a:lstStyle/>
                    <a:p>
                      <a:pPr algn="just">
                        <a:lnSpc>
                          <a:spcPct val="115000"/>
                        </a:lnSpc>
                        <a:spcAft>
                          <a:spcPts val="1000"/>
                        </a:spcAft>
                      </a:pPr>
                      <a:r>
                        <a:rPr lang="de-DE" sz="130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15000"/>
                        </a:lnSpc>
                        <a:spcAft>
                          <a:spcPts val="1000"/>
                        </a:spcAft>
                      </a:pPr>
                      <a:r>
                        <a:rPr lang="de-DE" sz="1300">
                          <a:effectLst/>
                        </a:rPr>
                        <a:t>1995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gridSpan="3">
                  <a:txBody>
                    <a:bodyPr/>
                    <a:lstStyle/>
                    <a:p>
                      <a:pPr algn="ctr">
                        <a:lnSpc>
                          <a:spcPct val="115000"/>
                        </a:lnSpc>
                        <a:spcAft>
                          <a:spcPts val="1000"/>
                        </a:spcAft>
                      </a:pPr>
                      <a:r>
                        <a:rPr lang="de-DE" sz="1300" dirty="0">
                          <a:effectLst/>
                        </a:rPr>
                        <a:t>2008</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tc gridSpan="3">
                  <a:txBody>
                    <a:bodyPr/>
                    <a:lstStyle/>
                    <a:p>
                      <a:pPr algn="ctr">
                        <a:lnSpc>
                          <a:spcPct val="115000"/>
                        </a:lnSpc>
                        <a:spcAft>
                          <a:spcPts val="1000"/>
                        </a:spcAft>
                      </a:pPr>
                      <a:r>
                        <a:rPr lang="de-DE" sz="1300">
                          <a:effectLst/>
                        </a:rPr>
                        <a:t>2020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08272030"/>
                  </a:ext>
                </a:extLst>
              </a:tr>
              <a:tr h="393614">
                <a:tc vMerge="1">
                  <a:txBody>
                    <a:bodyPr/>
                    <a:lstStyle/>
                    <a:p>
                      <a:endParaRPr lang="en-GB"/>
                    </a:p>
                  </a:txBody>
                  <a:tcPr/>
                </a:tc>
                <a:tc>
                  <a:txBody>
                    <a:bodyPr/>
                    <a:lstStyle/>
                    <a:p>
                      <a:pPr algn="just">
                        <a:lnSpc>
                          <a:spcPct val="115000"/>
                        </a:lnSpc>
                        <a:spcAft>
                          <a:spcPts val="1000"/>
                        </a:spcAft>
                      </a:pPr>
                      <a:r>
                        <a:rPr lang="de-DE" sz="1100">
                          <a:effectLst/>
                        </a:rPr>
                        <a:t>Private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100">
                          <a:effectLst/>
                        </a:rPr>
                        <a:t>Public</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100">
                          <a:effectLst/>
                        </a:rPr>
                        <a:t>Total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100">
                          <a:effectLst/>
                        </a:rPr>
                        <a:t>Private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100">
                          <a:effectLst/>
                        </a:rPr>
                        <a:t>Public</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100">
                          <a:effectLst/>
                        </a:rPr>
                        <a:t>Total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100">
                          <a:effectLst/>
                        </a:rPr>
                        <a:t>Private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100">
                          <a:effectLst/>
                        </a:rPr>
                        <a:t>Public</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de-DE" sz="1100">
                          <a:effectLst/>
                        </a:rPr>
                        <a:t>Total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01492539"/>
                  </a:ext>
                </a:extLst>
              </a:tr>
              <a:tr h="959245">
                <a:tc>
                  <a:txBody>
                    <a:bodyPr/>
                    <a:lstStyle/>
                    <a:p>
                      <a:pPr algn="just">
                        <a:lnSpc>
                          <a:spcPct val="115000"/>
                        </a:lnSpc>
                        <a:spcAft>
                          <a:spcPts val="1000"/>
                        </a:spcAft>
                      </a:pPr>
                      <a:r>
                        <a:rPr lang="de-DE" sz="1300">
                          <a:effectLst/>
                        </a:rPr>
                        <a:t>Germany</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154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54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208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175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71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246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177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79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256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6278874"/>
                  </a:ext>
                </a:extLst>
              </a:tr>
              <a:tr h="465093">
                <a:tc>
                  <a:txBody>
                    <a:bodyPr/>
                    <a:lstStyle/>
                    <a:p>
                      <a:pPr algn="just">
                        <a:lnSpc>
                          <a:spcPct val="115000"/>
                        </a:lnSpc>
                        <a:spcAft>
                          <a:spcPts val="1000"/>
                        </a:spcAft>
                      </a:pPr>
                      <a:r>
                        <a:rPr lang="de-DE" sz="1300">
                          <a:effectLst/>
                        </a:rPr>
                        <a:t>France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164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67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231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208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83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291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297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146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443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3755182"/>
                  </a:ext>
                </a:extLst>
              </a:tr>
              <a:tr h="465093">
                <a:tc>
                  <a:txBody>
                    <a:bodyPr/>
                    <a:lstStyle/>
                    <a:p>
                      <a:pPr algn="just">
                        <a:lnSpc>
                          <a:spcPct val="115000"/>
                        </a:lnSpc>
                        <a:spcAft>
                          <a:spcPts val="1000"/>
                        </a:spcAft>
                      </a:pPr>
                      <a:r>
                        <a:rPr lang="de-DE" sz="1300">
                          <a:effectLst/>
                        </a:rPr>
                        <a:t>Italy</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123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119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242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170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113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283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180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184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364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3352826"/>
                  </a:ext>
                </a:extLst>
              </a:tr>
              <a:tr h="465093">
                <a:tc>
                  <a:txBody>
                    <a:bodyPr/>
                    <a:lstStyle/>
                    <a:p>
                      <a:pPr algn="just">
                        <a:lnSpc>
                          <a:spcPct val="115000"/>
                        </a:lnSpc>
                        <a:spcAft>
                          <a:spcPts val="1000"/>
                        </a:spcAft>
                      </a:pPr>
                      <a:r>
                        <a:rPr lang="de-DE" sz="1300">
                          <a:effectLst/>
                        </a:rPr>
                        <a:t>Spain</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130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68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198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274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48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322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212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148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360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8726657"/>
                  </a:ext>
                </a:extLst>
              </a:tr>
              <a:tr h="465093">
                <a:tc>
                  <a:txBody>
                    <a:bodyPr/>
                    <a:lstStyle/>
                    <a:p>
                      <a:pPr algn="just">
                        <a:lnSpc>
                          <a:spcPct val="115000"/>
                        </a:lnSpc>
                        <a:spcAft>
                          <a:spcPts val="1000"/>
                        </a:spcAft>
                      </a:pPr>
                      <a:r>
                        <a:rPr lang="de-DE" sz="1300">
                          <a:effectLst/>
                        </a:rPr>
                        <a:t>Greece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49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98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147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127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118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245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139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238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377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5162527"/>
                  </a:ext>
                </a:extLst>
              </a:tr>
              <a:tr h="465093">
                <a:tc>
                  <a:txBody>
                    <a:bodyPr/>
                    <a:lstStyle/>
                    <a:p>
                      <a:pPr algn="just">
                        <a:lnSpc>
                          <a:spcPct val="115000"/>
                        </a:lnSpc>
                        <a:spcAft>
                          <a:spcPts val="1000"/>
                        </a:spcAft>
                      </a:pPr>
                      <a:r>
                        <a:rPr lang="de-DE" sz="1300">
                          <a:effectLst/>
                        </a:rPr>
                        <a:t>Portugal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160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76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230</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291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85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376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254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157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411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0441428"/>
                  </a:ext>
                </a:extLst>
              </a:tr>
              <a:tr h="465093">
                <a:tc>
                  <a:txBody>
                    <a:bodyPr/>
                    <a:lstStyle/>
                    <a:p>
                      <a:pPr algn="just">
                        <a:lnSpc>
                          <a:spcPct val="115000"/>
                        </a:lnSpc>
                        <a:spcAft>
                          <a:spcPts val="1000"/>
                        </a:spcAft>
                      </a:pPr>
                      <a:r>
                        <a:rPr lang="de-DE" sz="1300">
                          <a:effectLst/>
                        </a:rPr>
                        <a:t>USA</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163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94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357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224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102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326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236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a:effectLst/>
                        </a:rPr>
                        <a:t>161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1000"/>
                        </a:spcAft>
                      </a:pPr>
                      <a:r>
                        <a:rPr lang="de-DE" sz="1100" dirty="0">
                          <a:effectLst/>
                        </a:rPr>
                        <a:t>397</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9241885"/>
                  </a:ext>
                </a:extLst>
              </a:tr>
            </a:tbl>
          </a:graphicData>
        </a:graphic>
      </p:graphicFrame>
      <p:sp>
        <p:nvSpPr>
          <p:cNvPr id="8" name="Rectangle 1">
            <a:extLst>
              <a:ext uri="{FF2B5EF4-FFF2-40B4-BE49-F238E27FC236}">
                <a16:creationId xmlns:a16="http://schemas.microsoft.com/office/drawing/2014/main" id="{27840D9F-E7F8-F735-E4B7-D1A2295816D9}"/>
              </a:ext>
            </a:extLst>
          </p:cNvPr>
          <p:cNvSpPr>
            <a:spLocks noChangeArrowheads="1"/>
          </p:cNvSpPr>
          <p:nvPr/>
        </p:nvSpPr>
        <p:spPr bwMode="auto">
          <a:xfrm>
            <a:off x="822959" y="181084"/>
            <a:ext cx="6269321"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de-DE" sz="1200" b="0" i="0" u="none" strike="noStrike" cap="none" normalizeH="0" baseline="0" dirty="0">
                <a:ln>
                  <a:noFill/>
                </a:ln>
                <a:solidFill>
                  <a:srgbClr val="000000"/>
                </a:solidFill>
                <a:effectLst/>
                <a:latin typeface="Arial" panose="020B0604020202020204" pitchFamily="34" charset="0"/>
                <a:ea typeface="TimesNewRomanPSMT"/>
                <a:cs typeface="Times New Roman" panose="02020603050405020304" pitchFamily="18" charset="0"/>
              </a:rPr>
              <a:t>                                                                                                                         </a:t>
            </a:r>
            <a:r>
              <a:rPr kumimoji="0" lang="en-GB" altLang="de-DE" sz="2000" b="1" i="0" u="none" strike="noStrike" cap="none" normalizeH="0" baseline="0" dirty="0">
                <a:ln>
                  <a:noFill/>
                </a:ln>
                <a:solidFill>
                  <a:srgbClr val="000000"/>
                </a:solidFill>
                <a:effectLst/>
                <a:latin typeface="Arial" panose="020B0604020202020204" pitchFamily="34" charset="0"/>
                <a:ea typeface="TimesNewRomanPSMT"/>
                <a:cs typeface="Times New Roman" panose="02020603050405020304" pitchFamily="18" charset="0"/>
              </a:rPr>
              <a:t>Private* and public gross indebtedness in per cent of GDP 1995, 2008 and 2020</a:t>
            </a:r>
            <a:endParaRPr kumimoji="0" lang="de-DE" altLang="de-DE" sz="2000" b="1"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1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Private households and non-financial companies</a:t>
            </a:r>
            <a:endParaRPr kumimoji="0" lang="de-DE" altLang="de-DE" sz="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de-DE" sz="11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Source: OECD (2022), Trading Economics (2022)</a:t>
            </a:r>
            <a:r>
              <a:rPr kumimoji="0" lang="en-GB" altLang="de-DE" sz="1300" b="0" i="0" u="none" strike="noStrike" cap="none" normalizeH="0" baseline="0" dirty="0">
                <a:ln>
                  <a:noFill/>
                </a:ln>
                <a:solidFill>
                  <a:srgbClr val="000000"/>
                </a:solidFill>
                <a:effectLst/>
                <a:ea typeface="TimesNewRomanPS-BoldMT"/>
                <a:cs typeface="Times New Roman" panose="02020603050405020304" pitchFamily="18" charset="0"/>
              </a:rPr>
              <a:t>    </a:t>
            </a:r>
            <a:endParaRPr kumimoji="0" lang="en-GB"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6103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B16275-AB43-E47B-AE24-E77A0240CB2D}"/>
              </a:ext>
            </a:extLst>
          </p:cNvPr>
          <p:cNvSpPr>
            <a:spLocks noGrp="1"/>
          </p:cNvSpPr>
          <p:nvPr>
            <p:ph type="title"/>
          </p:nvPr>
        </p:nvSpPr>
        <p:spPr>
          <a:xfrm>
            <a:off x="825394" y="0"/>
            <a:ext cx="7543800" cy="1450757"/>
          </a:xfrm>
        </p:spPr>
        <p:txBody>
          <a:bodyPr>
            <a:normAutofit/>
          </a:bodyPr>
          <a:lstStyle/>
          <a:p>
            <a:r>
              <a:rPr lang="en-GB" sz="2400" b="1" dirty="0">
                <a:solidFill>
                  <a:srgbClr val="000000"/>
                </a:solidFill>
                <a:effectLst/>
                <a:latin typeface="TimesNewRomanPS-BoldMT"/>
                <a:ea typeface="TimesNewRomanPS-BoldMT"/>
                <a:cs typeface="TimesNewRomanPS-BoldMT"/>
              </a:rPr>
              <a:t>Real estate prices in selected EMU countries, 1999 - Q1 2022, index 1999=100</a:t>
            </a:r>
            <a:br>
              <a:rPr lang="de-DE" sz="2400" dirty="0">
                <a:effectLst/>
                <a:latin typeface="Calibri" panose="020F0502020204030204" pitchFamily="34" charset="0"/>
                <a:ea typeface="Calibri" panose="020F0502020204030204" pitchFamily="34" charset="0"/>
                <a:cs typeface="Times New Roman" panose="02020603050405020304" pitchFamily="18" charset="0"/>
              </a:rPr>
            </a:br>
            <a:endParaRPr lang="en-GB" sz="2400" dirty="0"/>
          </a:p>
        </p:txBody>
      </p:sp>
      <p:pic>
        <p:nvPicPr>
          <p:cNvPr id="4" name="Inhaltsplatzhalter 3">
            <a:extLst>
              <a:ext uri="{FF2B5EF4-FFF2-40B4-BE49-F238E27FC236}">
                <a16:creationId xmlns:a16="http://schemas.microsoft.com/office/drawing/2014/main" id="{C7065571-92F4-5D07-C92A-975FD02A8AA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622" y="1340769"/>
            <a:ext cx="8541857" cy="4464496"/>
          </a:xfrm>
          <a:prstGeom prst="rect">
            <a:avLst/>
          </a:prstGeom>
        </p:spPr>
      </p:pic>
      <p:sp>
        <p:nvSpPr>
          <p:cNvPr id="7" name="Textfeld 6">
            <a:extLst>
              <a:ext uri="{FF2B5EF4-FFF2-40B4-BE49-F238E27FC236}">
                <a16:creationId xmlns:a16="http://schemas.microsoft.com/office/drawing/2014/main" id="{304C7CFF-E73A-F256-3500-BE6F65EF7761}"/>
              </a:ext>
            </a:extLst>
          </p:cNvPr>
          <p:cNvSpPr txBox="1"/>
          <p:nvPr/>
        </p:nvSpPr>
        <p:spPr>
          <a:xfrm>
            <a:off x="822960" y="5901950"/>
            <a:ext cx="3749040" cy="646331"/>
          </a:xfrm>
          <a:prstGeom prst="rect">
            <a:avLst/>
          </a:prstGeom>
          <a:noFill/>
        </p:spPr>
        <p:txBody>
          <a:bodyPr wrap="square" rtlCol="0">
            <a:spAutoFit/>
          </a:bodyPr>
          <a:lstStyle/>
          <a:p>
            <a:r>
              <a:rPr lang="en-GB" sz="1800" dirty="0">
                <a:solidFill>
                  <a:srgbClr val="000000"/>
                </a:solidFill>
                <a:effectLst/>
                <a:latin typeface="TimesNewRomanPS-BoldMT"/>
                <a:ea typeface="TimesNewRomanPS-BoldMT"/>
                <a:cs typeface="TimesNewRomanPS-BoldMT"/>
              </a:rPr>
              <a:t>Source: OECD (2022)</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19350403"/>
      </p:ext>
    </p:extLst>
  </p:cSld>
  <p:clrMapOvr>
    <a:masterClrMapping/>
  </p:clrMapOvr>
</p:sld>
</file>

<file path=ppt/theme/theme1.xml><?xml version="1.0" encoding="utf-8"?>
<a:theme xmlns:a="http://schemas.openxmlformats.org/drawingml/2006/main" name="Rückblick">
  <a:themeElements>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0</TotalTime>
  <Words>1521</Words>
  <Application>Microsoft Office PowerPoint</Application>
  <PresentationFormat>Bildschirmpräsentation (4:3)</PresentationFormat>
  <Paragraphs>250</Paragraphs>
  <Slides>33</Slides>
  <Notes>0</Notes>
  <HiddenSlides>0</HiddenSlides>
  <MMClips>0</MMClips>
  <ScaleCrop>false</ScaleCrop>
  <HeadingPairs>
    <vt:vector size="6" baseType="variant">
      <vt:variant>
        <vt:lpstr>Verwendete Schriftarten</vt:lpstr>
      </vt:variant>
      <vt:variant>
        <vt:i4>11</vt:i4>
      </vt:variant>
      <vt:variant>
        <vt:lpstr>Design</vt:lpstr>
      </vt:variant>
      <vt:variant>
        <vt:i4>1</vt:i4>
      </vt:variant>
      <vt:variant>
        <vt:lpstr>Folientitel</vt:lpstr>
      </vt:variant>
      <vt:variant>
        <vt:i4>33</vt:i4>
      </vt:variant>
    </vt:vector>
  </HeadingPairs>
  <TitlesOfParts>
    <vt:vector size="45" baseType="lpstr">
      <vt:lpstr>Arial</vt:lpstr>
      <vt:lpstr>Calibri</vt:lpstr>
      <vt:lpstr>Calibri Light</vt:lpstr>
      <vt:lpstr>Harriet Display</vt:lpstr>
      <vt:lpstr>Open Sans</vt:lpstr>
      <vt:lpstr>proxima-nova</vt:lpstr>
      <vt:lpstr>Roboto</vt:lpstr>
      <vt:lpstr>Times New Roman</vt:lpstr>
      <vt:lpstr>TimesNewRomanPS-BoldMT</vt:lpstr>
      <vt:lpstr>Trebuchet MS</vt:lpstr>
      <vt:lpstr>Wingdings</vt:lpstr>
      <vt:lpstr>Rückblick</vt:lpstr>
      <vt:lpstr>The crisis of neoliberal globalisation  International Summer School  Alice Salomon University Berlin  June 2022</vt:lpstr>
      <vt:lpstr>Development of multiple crises</vt:lpstr>
      <vt:lpstr>1. Regulated capitalism after World War II and conservative revolution after the 1970s</vt:lpstr>
      <vt:lpstr>Regulated capitalism after the Great Depression and World War II</vt:lpstr>
      <vt:lpstr>Crisis in the 1970s and conservative revolution</vt:lpstr>
      <vt:lpstr>2. Globalisation under Financialisation</vt:lpstr>
      <vt:lpstr>PowerPoint-Präsentation</vt:lpstr>
      <vt:lpstr>PowerPoint-Präsentation</vt:lpstr>
      <vt:lpstr>Real estate prices in selected EMU countries, 1999 - Q1 2022, index 1999=100 </vt:lpstr>
      <vt:lpstr>Share price development in EMU and selected EMU countries, 1999 – Q1 2022, index 1999= 100 </vt:lpstr>
      <vt:lpstr>Stakeholder corporate governance system (after World War II in almost a all countries)</vt:lpstr>
      <vt:lpstr>Shareholder corporate governance system (from the 1990s on dominant)</vt:lpstr>
      <vt:lpstr>PowerPoint-Präsentation</vt:lpstr>
      <vt:lpstr>PowerPoint-Präsentation</vt:lpstr>
      <vt:lpstr>PowerPoint-Präsentation</vt:lpstr>
      <vt:lpstr>Gini coefficient disposable income in Germany</vt:lpstr>
      <vt:lpstr>Gini-index disposable income</vt:lpstr>
      <vt:lpstr>Market income distribution</vt:lpstr>
      <vt:lpstr>Gini coefficient for market and disposable income and extent of  redistribution</vt:lpstr>
      <vt:lpstr>Disposable income of less than 60% of median income (read line), income of more than 200% of median income</vt:lpstr>
      <vt:lpstr>PowerPoint-Präsentation</vt:lpstr>
      <vt:lpstr>Households: Share of the richest 10% on total wealth in Germany</vt:lpstr>
      <vt:lpstr>Net wealth in Germany in per cent of total net wealth 2017</vt:lpstr>
      <vt:lpstr>3. Lack of convergence between global South and global North </vt:lpstr>
      <vt:lpstr>World of no convergence  Annual GDP capita, purchasing power parity,  international US dollar</vt:lpstr>
      <vt:lpstr>PowerPoint-Präsentation</vt:lpstr>
      <vt:lpstr>PowerPoint-Präsentation</vt:lpstr>
      <vt:lpstr>4. Ecological crisis</vt:lpstr>
      <vt:lpstr>Relative change in main global economic and environmental indicators from 1970 to 2018 GKG: Greenhouse Gas Emissions, Material Footprint and global real GDP </vt:lpstr>
      <vt:lpstr>Green Deal implies absolute decoupling</vt:lpstr>
      <vt:lpstr>Development Scenarios to reach the 1.5-degree target</vt:lpstr>
      <vt:lpstr>5. Conclusion </vt:lpstr>
      <vt:lpstr>Some 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Hansjörg Herr</dc:creator>
  <cp:lastModifiedBy>Hansjörg</cp:lastModifiedBy>
  <cp:revision>39</cp:revision>
  <dcterms:created xsi:type="dcterms:W3CDTF">2021-09-03T05:37:46Z</dcterms:created>
  <dcterms:modified xsi:type="dcterms:W3CDTF">2022-06-29T05:26:27Z</dcterms:modified>
</cp:coreProperties>
</file>