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9" r:id="rId3"/>
    <p:sldId id="257" r:id="rId4"/>
    <p:sldId id="258" r:id="rId5"/>
    <p:sldId id="260" r:id="rId6"/>
    <p:sldId id="303" r:id="rId7"/>
    <p:sldId id="265" r:id="rId8"/>
    <p:sldId id="266" r:id="rId9"/>
    <p:sldId id="268" r:id="rId10"/>
    <p:sldId id="291" r:id="rId11"/>
    <p:sldId id="292" r:id="rId12"/>
    <p:sldId id="293" r:id="rId13"/>
    <p:sldId id="279" r:id="rId14"/>
    <p:sldId id="298" r:id="rId15"/>
    <p:sldId id="281" r:id="rId16"/>
    <p:sldId id="284" r:id="rId17"/>
    <p:sldId id="285" r:id="rId18"/>
    <p:sldId id="304" r:id="rId19"/>
    <p:sldId id="286" r:id="rId20"/>
    <p:sldId id="295" r:id="rId21"/>
    <p:sldId id="296" r:id="rId22"/>
    <p:sldId id="30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de-DE" smtClean="0"/>
              <a:t>Titelmasterformat durch Klicken bearbeiten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6/27/2022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de-DE" smtClean="0"/>
              <a:t>Bild durch Klicken auf Symbol hinzufügen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de-DE" smtClean="0"/>
              <a:t>Titelmasterformat durch Klicken bearbeiten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de-DE" smtClean="0"/>
              <a:t>Titelmasterformat durch Klicken bearbeiten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3" name="Date Placeholder 2"/>
          <p:cNvSpPr>
            <a:spLocks noGrp="1"/>
          </p:cNvSpPr>
          <p:nvPr>
            <p:ph type="dt" sz="half" idx="10"/>
          </p:nvPr>
        </p:nvSpPr>
        <p:spPr/>
        <p:txBody>
          <a:bodyPr/>
          <a:lstStyle/>
          <a:p>
            <a:fld id="{48A87A34-81AB-432B-8DAE-1953F412C126}" type="datetimeFigureOut">
              <a:rPr lang="en-US" dirty="0"/>
              <a:t>6/27/2022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de-DE" smtClean="0"/>
              <a:t>Titelmasterformat durch Klicken bearbeiten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e-DE" smtClean="0"/>
              <a:t>Bild durch Klicken auf Symbol hinzufügen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e-DE" smtClean="0"/>
              <a:t>Bild durch Klicken auf Symbol hinzufügen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e-DE" smtClean="0"/>
              <a:t>Bild durch Klicken auf Symbol hinzufügen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3" name="Date Placeholder 2"/>
          <p:cNvSpPr>
            <a:spLocks noGrp="1"/>
          </p:cNvSpPr>
          <p:nvPr>
            <p:ph type="dt" sz="half" idx="10"/>
          </p:nvPr>
        </p:nvSpPr>
        <p:spPr/>
        <p:txBody>
          <a:bodyPr/>
          <a:lstStyle/>
          <a:p>
            <a:fld id="{48A87A34-81AB-432B-8DAE-1953F412C126}" type="datetimeFigureOut">
              <a:rPr lang="en-US" dirty="0"/>
              <a:t>6/27/2022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48A87A34-81AB-432B-8DAE-1953F412C126}" type="datetimeFigureOut">
              <a:rPr lang="en-US" dirty="0"/>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1141410" y="3073397"/>
            <a:ext cx="4878391" cy="2717801"/>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172200" y="3073397"/>
            <a:ext cx="4875210" cy="2717801"/>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6/27/2022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876424" y="1122363"/>
            <a:ext cx="8791575" cy="1429644"/>
          </a:xfrm>
        </p:spPr>
        <p:txBody>
          <a:bodyPr/>
          <a:lstStyle/>
          <a:p>
            <a:r>
              <a:rPr lang="en-US" dirty="0">
                <a:solidFill>
                  <a:srgbClr val="FFFF00"/>
                </a:solidFill>
              </a:rPr>
              <a:t>I am only human after all</a:t>
            </a:r>
            <a:endParaRPr lang="de-DE" dirty="0">
              <a:solidFill>
                <a:srgbClr val="FFFF00"/>
              </a:solidFill>
            </a:endParaRPr>
          </a:p>
        </p:txBody>
      </p:sp>
      <p:sp>
        <p:nvSpPr>
          <p:cNvPr id="3" name="Untertitel 2"/>
          <p:cNvSpPr>
            <a:spLocks noGrp="1"/>
          </p:cNvSpPr>
          <p:nvPr>
            <p:ph type="subTitle" idx="1"/>
          </p:nvPr>
        </p:nvSpPr>
        <p:spPr/>
        <p:txBody>
          <a:bodyPr>
            <a:normAutofit fontScale="92500"/>
          </a:bodyPr>
          <a:lstStyle/>
          <a:p>
            <a:r>
              <a:rPr lang="de-DE" sz="2400" dirty="0" smtClean="0">
                <a:solidFill>
                  <a:srgbClr val="FFFF00"/>
                </a:solidFill>
              </a:rPr>
              <a:t>Frank Schmiedchen					28.Juni 2022</a:t>
            </a:r>
          </a:p>
          <a:p>
            <a:r>
              <a:rPr lang="de-DE" sz="1700" dirty="0" smtClean="0">
                <a:solidFill>
                  <a:schemeClr val="tx1"/>
                </a:solidFill>
              </a:rPr>
              <a:t>International Summer School Alice Salomon </a:t>
            </a:r>
            <a:r>
              <a:rPr lang="de-DE" sz="1700" dirty="0" err="1" smtClean="0">
                <a:solidFill>
                  <a:schemeClr val="tx1"/>
                </a:solidFill>
              </a:rPr>
              <a:t>hochschule</a:t>
            </a:r>
            <a:r>
              <a:rPr lang="de-DE" sz="1700" dirty="0" smtClean="0">
                <a:solidFill>
                  <a:schemeClr val="tx1"/>
                </a:solidFill>
              </a:rPr>
              <a:t>/University </a:t>
            </a:r>
            <a:r>
              <a:rPr lang="de-DE" sz="1700" dirty="0" err="1" smtClean="0">
                <a:solidFill>
                  <a:schemeClr val="tx1"/>
                </a:solidFill>
              </a:rPr>
              <a:t>of</a:t>
            </a:r>
            <a:r>
              <a:rPr lang="de-DE" sz="1700" dirty="0" smtClean="0">
                <a:solidFill>
                  <a:schemeClr val="tx1"/>
                </a:solidFill>
              </a:rPr>
              <a:t> Applied </a:t>
            </a:r>
            <a:r>
              <a:rPr lang="de-DE" sz="1700" dirty="0" err="1" smtClean="0">
                <a:solidFill>
                  <a:schemeClr val="tx1"/>
                </a:solidFill>
              </a:rPr>
              <a:t>Sciences</a:t>
            </a:r>
            <a:endParaRPr lang="de-DE" sz="1700" dirty="0" smtClean="0">
              <a:solidFill>
                <a:schemeClr val="tx1"/>
              </a:solidFill>
            </a:endParaRPr>
          </a:p>
          <a:p>
            <a:r>
              <a:rPr lang="de-DE" sz="1700" dirty="0" smtClean="0">
                <a:solidFill>
                  <a:schemeClr val="tx1"/>
                </a:solidFill>
              </a:rPr>
              <a:t>Vereinigung Deutscher Wissenschaftler/</a:t>
            </a:r>
            <a:r>
              <a:rPr lang="de-DE" sz="1700" dirty="0" err="1" smtClean="0">
                <a:solidFill>
                  <a:schemeClr val="tx1"/>
                </a:solidFill>
              </a:rPr>
              <a:t>Federation</a:t>
            </a:r>
            <a:r>
              <a:rPr lang="de-DE" sz="1700" dirty="0" smtClean="0">
                <a:solidFill>
                  <a:schemeClr val="tx1"/>
                </a:solidFill>
              </a:rPr>
              <a:t> </a:t>
            </a:r>
            <a:r>
              <a:rPr lang="de-DE" sz="1700" dirty="0" err="1" smtClean="0">
                <a:solidFill>
                  <a:schemeClr val="tx1"/>
                </a:solidFill>
              </a:rPr>
              <a:t>of</a:t>
            </a:r>
            <a:r>
              <a:rPr lang="de-DE" sz="1700" dirty="0" smtClean="0">
                <a:solidFill>
                  <a:schemeClr val="tx1"/>
                </a:solidFill>
              </a:rPr>
              <a:t> </a:t>
            </a:r>
            <a:r>
              <a:rPr lang="de-DE" sz="1700" dirty="0" err="1" smtClean="0">
                <a:solidFill>
                  <a:schemeClr val="tx1"/>
                </a:solidFill>
              </a:rPr>
              <a:t>german</a:t>
            </a:r>
            <a:r>
              <a:rPr lang="de-DE" sz="1700" dirty="0" smtClean="0">
                <a:solidFill>
                  <a:schemeClr val="tx1"/>
                </a:solidFill>
              </a:rPr>
              <a:t> </a:t>
            </a:r>
            <a:r>
              <a:rPr lang="de-DE" sz="1700" dirty="0" err="1" smtClean="0">
                <a:solidFill>
                  <a:schemeClr val="tx1"/>
                </a:solidFill>
              </a:rPr>
              <a:t>Scientists</a:t>
            </a:r>
            <a:endParaRPr lang="de-DE" sz="1700" dirty="0">
              <a:solidFill>
                <a:schemeClr val="tx1"/>
              </a:solidFill>
            </a:endParaRPr>
          </a:p>
        </p:txBody>
      </p:sp>
    </p:spTree>
    <p:extLst>
      <p:ext uri="{BB962C8B-B14F-4D97-AF65-F5344CB8AC3E}">
        <p14:creationId xmlns:p14="http://schemas.microsoft.com/office/powerpoint/2010/main" val="3446653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1413" y="618518"/>
            <a:ext cx="9905998" cy="1060653"/>
          </a:xfrm>
        </p:spPr>
        <p:txBody>
          <a:bodyPr/>
          <a:lstStyle/>
          <a:p>
            <a:r>
              <a:rPr lang="en-US" dirty="0" smtClean="0"/>
              <a:t>3. </a:t>
            </a:r>
            <a:r>
              <a:rPr lang="en-US" dirty="0" smtClean="0">
                <a:solidFill>
                  <a:srgbClr val="FFC000"/>
                </a:solidFill>
              </a:rPr>
              <a:t>What </a:t>
            </a:r>
            <a:r>
              <a:rPr lang="en-US" dirty="0">
                <a:solidFill>
                  <a:srgbClr val="FFC000"/>
                </a:solidFill>
              </a:rPr>
              <a:t>is </a:t>
            </a:r>
            <a:r>
              <a:rPr lang="en-US" dirty="0" smtClean="0">
                <a:solidFill>
                  <a:srgbClr val="FFC000"/>
                </a:solidFill>
              </a:rPr>
              <a:t>A </a:t>
            </a:r>
            <a:r>
              <a:rPr lang="en-US" dirty="0">
                <a:solidFill>
                  <a:srgbClr val="FFC000"/>
                </a:solidFill>
              </a:rPr>
              <a:t>human being?</a:t>
            </a:r>
            <a:endParaRPr lang="de-DE" dirty="0">
              <a:solidFill>
                <a:srgbClr val="FFC000"/>
              </a:solidFill>
            </a:endParaRPr>
          </a:p>
        </p:txBody>
      </p:sp>
      <p:sp>
        <p:nvSpPr>
          <p:cNvPr id="3" name="Inhaltsplatzhalter 2"/>
          <p:cNvSpPr>
            <a:spLocks noGrp="1"/>
          </p:cNvSpPr>
          <p:nvPr>
            <p:ph idx="1"/>
          </p:nvPr>
        </p:nvSpPr>
        <p:spPr>
          <a:xfrm>
            <a:off x="1141412" y="1679171"/>
            <a:ext cx="9905999" cy="4112030"/>
          </a:xfrm>
        </p:spPr>
        <p:txBody>
          <a:bodyPr>
            <a:normAutofit/>
          </a:bodyPr>
          <a:lstStyle/>
          <a:p>
            <a:r>
              <a:rPr lang="en-US" dirty="0" smtClean="0">
                <a:solidFill>
                  <a:schemeClr val="accent3">
                    <a:lumMod val="75000"/>
                  </a:schemeClr>
                </a:solidFill>
              </a:rPr>
              <a:t>Human </a:t>
            </a:r>
            <a:r>
              <a:rPr lang="en-US" dirty="0"/>
              <a:t>being </a:t>
            </a:r>
            <a:r>
              <a:rPr lang="en-US" dirty="0" smtClean="0"/>
              <a:t>is </a:t>
            </a:r>
            <a:r>
              <a:rPr lang="en-US" dirty="0"/>
              <a:t>a biological creature and self, whose </a:t>
            </a:r>
            <a:r>
              <a:rPr lang="en-US" dirty="0">
                <a:solidFill>
                  <a:schemeClr val="accent3">
                    <a:lumMod val="75000"/>
                  </a:schemeClr>
                </a:solidFill>
              </a:rPr>
              <a:t>essence is not sufficiently tangible empirically. </a:t>
            </a:r>
            <a:endParaRPr lang="en-US" dirty="0" smtClean="0">
              <a:solidFill>
                <a:schemeClr val="accent3">
                  <a:lumMod val="75000"/>
                </a:schemeClr>
              </a:solidFill>
            </a:endParaRPr>
          </a:p>
          <a:p>
            <a:r>
              <a:rPr lang="en-US" dirty="0" smtClean="0">
                <a:solidFill>
                  <a:schemeClr val="accent3">
                    <a:lumMod val="75000"/>
                  </a:schemeClr>
                </a:solidFill>
              </a:rPr>
              <a:t>The</a:t>
            </a:r>
            <a:r>
              <a:rPr lang="en-US" dirty="0" smtClean="0"/>
              <a:t> </a:t>
            </a:r>
            <a:r>
              <a:rPr lang="en-US" dirty="0">
                <a:solidFill>
                  <a:schemeClr val="accent3">
                    <a:lumMod val="75000"/>
                  </a:schemeClr>
                </a:solidFill>
              </a:rPr>
              <a:t>animal human </a:t>
            </a:r>
            <a:r>
              <a:rPr lang="en-US" dirty="0"/>
              <a:t>being, like every other animal, every other organism, </a:t>
            </a:r>
            <a:r>
              <a:rPr lang="en-US" dirty="0">
                <a:solidFill>
                  <a:schemeClr val="accent3">
                    <a:lumMod val="75000"/>
                  </a:schemeClr>
                </a:solidFill>
              </a:rPr>
              <a:t>cannot be reduced to the quantifiable parts of its wholeness</a:t>
            </a:r>
            <a:r>
              <a:rPr lang="en-US" dirty="0"/>
              <a:t>, which is why a purely biological anthropology falls short. </a:t>
            </a:r>
          </a:p>
          <a:p>
            <a:r>
              <a:rPr lang="en-US" dirty="0"/>
              <a:t>Despite many, ambitious efforts by philosophers, </a:t>
            </a:r>
            <a:r>
              <a:rPr lang="en-US" dirty="0" smtClean="0"/>
              <a:t>it </a:t>
            </a:r>
            <a:r>
              <a:rPr lang="en-US" dirty="0"/>
              <a:t>would not be an exaggeration to say that never before have we known so much about ourselves without really understanding what it means to be human.</a:t>
            </a:r>
          </a:p>
          <a:p>
            <a:endParaRPr lang="de-DE" dirty="0"/>
          </a:p>
        </p:txBody>
      </p:sp>
    </p:spTree>
    <p:extLst>
      <p:ext uri="{BB962C8B-B14F-4D97-AF65-F5344CB8AC3E}">
        <p14:creationId xmlns:p14="http://schemas.microsoft.com/office/powerpoint/2010/main" val="929356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748145"/>
            <a:ext cx="9905999" cy="5043056"/>
          </a:xfrm>
        </p:spPr>
        <p:txBody>
          <a:bodyPr>
            <a:normAutofit/>
          </a:bodyPr>
          <a:lstStyle/>
          <a:p>
            <a:r>
              <a:rPr lang="en-US" dirty="0" smtClean="0"/>
              <a:t>It </a:t>
            </a:r>
            <a:r>
              <a:rPr lang="en-US" dirty="0"/>
              <a:t>is important to combine scientific findings from different fields into a picture that better does justice to the claim to </a:t>
            </a:r>
            <a:r>
              <a:rPr lang="en-US" dirty="0">
                <a:solidFill>
                  <a:schemeClr val="accent3">
                    <a:lumMod val="75000"/>
                  </a:schemeClr>
                </a:solidFill>
              </a:rPr>
              <a:t>describe human beings holistically in their essence</a:t>
            </a:r>
            <a:r>
              <a:rPr lang="en-US" dirty="0"/>
              <a:t>. </a:t>
            </a:r>
            <a:endParaRPr lang="en-US" dirty="0" smtClean="0"/>
          </a:p>
          <a:p>
            <a:r>
              <a:rPr lang="en-US" dirty="0" smtClean="0"/>
              <a:t>Thanks </a:t>
            </a:r>
            <a:r>
              <a:rPr lang="en-US" dirty="0"/>
              <a:t>to </a:t>
            </a:r>
            <a:r>
              <a:rPr lang="en-US" dirty="0" smtClean="0"/>
              <a:t>our </a:t>
            </a:r>
            <a:r>
              <a:rPr lang="en-US" dirty="0"/>
              <a:t>empathic abilities, </a:t>
            </a:r>
            <a:r>
              <a:rPr lang="en-US" dirty="0" smtClean="0"/>
              <a:t>we </a:t>
            </a:r>
            <a:r>
              <a:rPr lang="en-US" dirty="0"/>
              <a:t>are able to intuitively put </a:t>
            </a:r>
            <a:r>
              <a:rPr lang="en-US" dirty="0" smtClean="0"/>
              <a:t>us in </a:t>
            </a:r>
            <a:r>
              <a:rPr lang="en-US" dirty="0"/>
              <a:t>the situation of </a:t>
            </a:r>
            <a:r>
              <a:rPr lang="en-US" dirty="0" smtClean="0"/>
              <a:t>others: </a:t>
            </a:r>
            <a:r>
              <a:rPr lang="en-US" dirty="0"/>
              <a:t>“The other is a living being like me, more or less equipped with the same abilities and the same needs”. </a:t>
            </a:r>
            <a:endParaRPr lang="en-US" dirty="0" smtClean="0"/>
          </a:p>
          <a:p>
            <a:r>
              <a:rPr lang="en-US" dirty="0" smtClean="0"/>
              <a:t>But these abilities </a:t>
            </a:r>
            <a:r>
              <a:rPr lang="en-US" dirty="0"/>
              <a:t>are </a:t>
            </a:r>
            <a:r>
              <a:rPr lang="en-US" dirty="0" smtClean="0"/>
              <a:t>also characteristics </a:t>
            </a:r>
            <a:r>
              <a:rPr lang="en-US" dirty="0"/>
              <a:t>of some non-human animals as well.  The animal-human transition is far less clearly defined than has long been assumed. </a:t>
            </a:r>
            <a:endParaRPr lang="en-US" dirty="0" smtClean="0"/>
          </a:p>
        </p:txBody>
      </p:sp>
    </p:spTree>
    <p:extLst>
      <p:ext uri="{BB962C8B-B14F-4D97-AF65-F5344CB8AC3E}">
        <p14:creationId xmlns:p14="http://schemas.microsoft.com/office/powerpoint/2010/main" val="2495924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872836"/>
            <a:ext cx="9905999" cy="4918365"/>
          </a:xfrm>
        </p:spPr>
        <p:txBody>
          <a:bodyPr>
            <a:normAutofit/>
          </a:bodyPr>
          <a:lstStyle/>
          <a:p>
            <a:r>
              <a:rPr lang="en-US" dirty="0">
                <a:solidFill>
                  <a:schemeClr val="accent3">
                    <a:lumMod val="75000"/>
                  </a:schemeClr>
                </a:solidFill>
              </a:rPr>
              <a:t>We are </a:t>
            </a:r>
            <a:r>
              <a:rPr lang="en-US" dirty="0"/>
              <a:t>therefor </a:t>
            </a:r>
            <a:r>
              <a:rPr lang="en-US" dirty="0" smtClean="0"/>
              <a:t>as </a:t>
            </a:r>
            <a:r>
              <a:rPr lang="en-US" dirty="0" smtClean="0">
                <a:solidFill>
                  <a:schemeClr val="accent3">
                    <a:lumMod val="75000"/>
                  </a:schemeClr>
                </a:solidFill>
              </a:rPr>
              <a:t>open system</a:t>
            </a:r>
            <a:r>
              <a:rPr lang="en-US" dirty="0" smtClean="0"/>
              <a:t>, </a:t>
            </a:r>
            <a:r>
              <a:rPr lang="en-US" dirty="0" smtClean="0">
                <a:solidFill>
                  <a:schemeClr val="accent3">
                    <a:lumMod val="75000"/>
                  </a:schemeClr>
                </a:solidFill>
              </a:rPr>
              <a:t>linked </a:t>
            </a:r>
            <a:r>
              <a:rPr lang="en-US" dirty="0">
                <a:solidFill>
                  <a:schemeClr val="accent3">
                    <a:lumMod val="75000"/>
                  </a:schemeClr>
                </a:solidFill>
              </a:rPr>
              <a:t>with all other living </a:t>
            </a:r>
            <a:r>
              <a:rPr lang="en-US" dirty="0" smtClean="0">
                <a:solidFill>
                  <a:schemeClr val="accent3">
                    <a:lumMod val="75000"/>
                  </a:schemeClr>
                </a:solidFill>
              </a:rPr>
              <a:t>beings and in a permanent exchange with the outside world</a:t>
            </a:r>
            <a:r>
              <a:rPr lang="en-US" dirty="0" smtClean="0"/>
              <a:t>, </a:t>
            </a:r>
            <a:r>
              <a:rPr lang="en-US" dirty="0"/>
              <a:t>very different from any possible relationship with artificial </a:t>
            </a:r>
            <a:r>
              <a:rPr lang="en-US" dirty="0" smtClean="0"/>
              <a:t>intelligence or machines. </a:t>
            </a:r>
            <a:endParaRPr lang="en-US" dirty="0"/>
          </a:p>
          <a:p>
            <a:r>
              <a:rPr lang="en-US" dirty="0" smtClean="0"/>
              <a:t>We </a:t>
            </a:r>
            <a:r>
              <a:rPr lang="en-US" dirty="0"/>
              <a:t>are </a:t>
            </a:r>
            <a:r>
              <a:rPr lang="en-US" dirty="0" smtClean="0"/>
              <a:t>ourselves </a:t>
            </a:r>
            <a:r>
              <a:rPr lang="en-US" dirty="0"/>
              <a:t>a </a:t>
            </a:r>
            <a:r>
              <a:rPr lang="en-US" dirty="0">
                <a:solidFill>
                  <a:schemeClr val="accent3">
                    <a:lumMod val="75000"/>
                  </a:schemeClr>
                </a:solidFill>
              </a:rPr>
              <a:t>habitat for trillions of micro-organisms </a:t>
            </a:r>
            <a:r>
              <a:rPr lang="en-US" dirty="0"/>
              <a:t>with which we are </a:t>
            </a:r>
            <a:r>
              <a:rPr lang="en-US" dirty="0">
                <a:solidFill>
                  <a:schemeClr val="accent3">
                    <a:lumMod val="75000"/>
                  </a:schemeClr>
                </a:solidFill>
              </a:rPr>
              <a:t>symbiotically connected. </a:t>
            </a:r>
            <a:endParaRPr lang="en-US" dirty="0" smtClean="0">
              <a:solidFill>
                <a:schemeClr val="accent3">
                  <a:lumMod val="75000"/>
                </a:schemeClr>
              </a:solidFill>
            </a:endParaRPr>
          </a:p>
          <a:p>
            <a:r>
              <a:rPr lang="en-US" dirty="0" smtClean="0"/>
              <a:t>Aristotle defined man as an "</a:t>
            </a:r>
            <a:r>
              <a:rPr lang="en-US" dirty="0" smtClean="0">
                <a:solidFill>
                  <a:schemeClr val="accent3">
                    <a:lumMod val="75000"/>
                  </a:schemeClr>
                </a:solidFill>
              </a:rPr>
              <a:t>animal rationale</a:t>
            </a:r>
            <a:r>
              <a:rPr lang="en-US" dirty="0" smtClean="0"/>
              <a:t>", with a lasting influence on the conception of man. The emphasis was on "rationale" for more than two millennia. Now, understanding is growing, that humans are essentially "animal", i.e. part of the biosphere. </a:t>
            </a:r>
          </a:p>
          <a:p>
            <a:endParaRPr lang="de-DE" dirty="0"/>
          </a:p>
        </p:txBody>
      </p:sp>
    </p:spTree>
    <p:extLst>
      <p:ext uri="{BB962C8B-B14F-4D97-AF65-F5344CB8AC3E}">
        <p14:creationId xmlns:p14="http://schemas.microsoft.com/office/powerpoint/2010/main" val="3377772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a:t>
            </a:r>
            <a:r>
              <a:rPr lang="en-US" dirty="0" smtClean="0">
                <a:solidFill>
                  <a:srgbClr val="FFC000"/>
                </a:solidFill>
              </a:rPr>
              <a:t>. Transhumanism </a:t>
            </a:r>
            <a:r>
              <a:rPr lang="en-US" dirty="0">
                <a:solidFill>
                  <a:srgbClr val="FFC000"/>
                </a:solidFill>
              </a:rPr>
              <a:t>and technological </a:t>
            </a:r>
            <a:r>
              <a:rPr lang="en-US" dirty="0" err="1">
                <a:solidFill>
                  <a:srgbClr val="FFC000"/>
                </a:solidFill>
              </a:rPr>
              <a:t>Posthumanism</a:t>
            </a:r>
            <a:endParaRPr lang="de-DE" dirty="0">
              <a:solidFill>
                <a:srgbClr val="FFC000"/>
              </a:solidFill>
            </a:endParaRPr>
          </a:p>
        </p:txBody>
      </p:sp>
      <p:sp>
        <p:nvSpPr>
          <p:cNvPr id="3" name="Inhaltsplatzhalter 2"/>
          <p:cNvSpPr>
            <a:spLocks noGrp="1"/>
          </p:cNvSpPr>
          <p:nvPr>
            <p:ph idx="1"/>
          </p:nvPr>
        </p:nvSpPr>
        <p:spPr>
          <a:xfrm>
            <a:off x="1141412" y="1978428"/>
            <a:ext cx="9905999" cy="3990109"/>
          </a:xfrm>
        </p:spPr>
        <p:txBody>
          <a:bodyPr>
            <a:normAutofit lnSpcReduction="10000"/>
          </a:bodyPr>
          <a:lstStyle/>
          <a:p>
            <a:r>
              <a:rPr lang="en-US" dirty="0" smtClean="0"/>
              <a:t>Goal: </a:t>
            </a:r>
            <a:r>
              <a:rPr lang="en-US" dirty="0" smtClean="0">
                <a:solidFill>
                  <a:schemeClr val="accent3">
                    <a:lumMod val="75000"/>
                  </a:schemeClr>
                </a:solidFill>
              </a:rPr>
              <a:t>Supplementing </a:t>
            </a:r>
            <a:r>
              <a:rPr lang="en-US" dirty="0">
                <a:solidFill>
                  <a:schemeClr val="accent3">
                    <a:lumMod val="75000"/>
                  </a:schemeClr>
                </a:solidFill>
              </a:rPr>
              <a:t>or replacing biological evolution</a:t>
            </a:r>
            <a:r>
              <a:rPr lang="en-US" dirty="0">
                <a:solidFill>
                  <a:schemeClr val="accent2">
                    <a:lumMod val="75000"/>
                  </a:schemeClr>
                </a:solidFill>
              </a:rPr>
              <a:t> </a:t>
            </a:r>
            <a:r>
              <a:rPr lang="en-US" dirty="0"/>
              <a:t>on </a:t>
            </a:r>
            <a:r>
              <a:rPr lang="en-US" dirty="0" smtClean="0"/>
              <a:t>earth/cosmos by </a:t>
            </a:r>
            <a:r>
              <a:rPr lang="en-US" dirty="0"/>
              <a:t>cultural-</a:t>
            </a:r>
            <a:r>
              <a:rPr lang="en-US" dirty="0" err="1"/>
              <a:t>civilisational</a:t>
            </a:r>
            <a:r>
              <a:rPr lang="en-US" dirty="0"/>
              <a:t>-technical means to accelerate evolution and improve the result (cf. </a:t>
            </a:r>
            <a:r>
              <a:rPr lang="en-US" dirty="0" err="1"/>
              <a:t>extropianism</a:t>
            </a:r>
            <a:r>
              <a:rPr lang="en-US" dirty="0"/>
              <a:t>). </a:t>
            </a:r>
          </a:p>
          <a:p>
            <a:r>
              <a:rPr lang="en-US" dirty="0" smtClean="0">
                <a:solidFill>
                  <a:srgbClr val="FFC000"/>
                </a:solidFill>
              </a:rPr>
              <a:t>Transhumanism</a:t>
            </a:r>
            <a:r>
              <a:rPr lang="en-US" dirty="0" smtClean="0"/>
              <a:t> aims </a:t>
            </a:r>
            <a:r>
              <a:rPr lang="en-US" dirty="0"/>
              <a:t>to evolve </a:t>
            </a:r>
            <a:r>
              <a:rPr lang="en-US" dirty="0" smtClean="0"/>
              <a:t>humans </a:t>
            </a:r>
            <a:r>
              <a:rPr lang="en-US" dirty="0"/>
              <a:t>as a </a:t>
            </a:r>
            <a:r>
              <a:rPr lang="en-US" dirty="0" smtClean="0"/>
              <a:t>species: No </a:t>
            </a:r>
            <a:r>
              <a:rPr lang="en-US" dirty="0"/>
              <a:t>longer </a:t>
            </a:r>
            <a:r>
              <a:rPr lang="en-US" dirty="0" smtClean="0"/>
              <a:t>bound </a:t>
            </a:r>
            <a:r>
              <a:rPr lang="en-US" dirty="0"/>
              <a:t>to its </a:t>
            </a:r>
            <a:r>
              <a:rPr lang="en-US" dirty="0" smtClean="0"/>
              <a:t> </a:t>
            </a:r>
            <a:r>
              <a:rPr lang="en-US" dirty="0"/>
              <a:t>300,000-year existing form. </a:t>
            </a:r>
            <a:r>
              <a:rPr lang="en-US" dirty="0" smtClean="0"/>
              <a:t>Sociotechnical </a:t>
            </a:r>
            <a:r>
              <a:rPr lang="en-US" dirty="0"/>
              <a:t>evolutionary steps, including those that lead beyond humans, are seen as naturally </a:t>
            </a:r>
            <a:r>
              <a:rPr lang="en-US" dirty="0" smtClean="0"/>
              <a:t>human as they are products of our </a:t>
            </a:r>
            <a:r>
              <a:rPr lang="en-US" dirty="0" err="1" smtClean="0"/>
              <a:t>creativitiy</a:t>
            </a:r>
            <a:r>
              <a:rPr lang="en-US" dirty="0" smtClean="0"/>
              <a:t>. To </a:t>
            </a:r>
            <a:r>
              <a:rPr lang="en-US" dirty="0"/>
              <a:t>improve themselves in every form </a:t>
            </a:r>
            <a:r>
              <a:rPr lang="en-US" dirty="0" smtClean="0"/>
              <a:t>possible. </a:t>
            </a:r>
          </a:p>
          <a:p>
            <a:r>
              <a:rPr lang="en-US" dirty="0" smtClean="0"/>
              <a:t>This </a:t>
            </a:r>
            <a:r>
              <a:rPr lang="en-US" dirty="0"/>
              <a:t>explicitly affirms that the result of such a synthesis is in fact another creature (</a:t>
            </a:r>
            <a:r>
              <a:rPr lang="en-US" dirty="0" err="1"/>
              <a:t>transhuman</a:t>
            </a:r>
            <a:r>
              <a:rPr lang="en-US" dirty="0"/>
              <a:t>, cyborg). </a:t>
            </a:r>
            <a:endParaRPr lang="en-US" dirty="0" smtClean="0"/>
          </a:p>
          <a:p>
            <a:endParaRPr lang="en-US" dirty="0" smtClean="0"/>
          </a:p>
          <a:p>
            <a:endParaRPr lang="de-DE" dirty="0"/>
          </a:p>
        </p:txBody>
      </p:sp>
    </p:spTree>
    <p:extLst>
      <p:ext uri="{BB962C8B-B14F-4D97-AF65-F5344CB8AC3E}">
        <p14:creationId xmlns:p14="http://schemas.microsoft.com/office/powerpoint/2010/main" val="948641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831273"/>
            <a:ext cx="9905999" cy="4959928"/>
          </a:xfrm>
        </p:spPr>
        <p:txBody>
          <a:bodyPr>
            <a:normAutofit fontScale="92500"/>
          </a:bodyPr>
          <a:lstStyle/>
          <a:p>
            <a:r>
              <a:rPr lang="en-US" dirty="0" smtClean="0">
                <a:solidFill>
                  <a:schemeClr val="accent3">
                    <a:lumMod val="75000"/>
                  </a:schemeClr>
                </a:solidFill>
              </a:rPr>
              <a:t>Transhumanist</a:t>
            </a:r>
            <a:r>
              <a:rPr lang="en-US" dirty="0" smtClean="0"/>
              <a:t> </a:t>
            </a:r>
            <a:r>
              <a:rPr lang="en-US" dirty="0"/>
              <a:t>concepts are diverse and partly contradictory ideas that are based on different </a:t>
            </a:r>
            <a:r>
              <a:rPr lang="en-US" dirty="0" smtClean="0"/>
              <a:t>basic </a:t>
            </a:r>
            <a:r>
              <a:rPr lang="en-US" dirty="0"/>
              <a:t>philosophical convictions. </a:t>
            </a:r>
            <a:r>
              <a:rPr lang="en-US" dirty="0" smtClean="0"/>
              <a:t>However</a:t>
            </a:r>
            <a:r>
              <a:rPr lang="en-US" dirty="0"/>
              <a:t>, they are dominated by </a:t>
            </a:r>
            <a:r>
              <a:rPr lang="en-US" dirty="0">
                <a:solidFill>
                  <a:schemeClr val="accent3">
                    <a:lumMod val="75000"/>
                  </a:schemeClr>
                </a:solidFill>
              </a:rPr>
              <a:t>atheistic</a:t>
            </a:r>
            <a:r>
              <a:rPr lang="en-US" dirty="0"/>
              <a:t> technologically oriented thinkers </a:t>
            </a:r>
            <a:r>
              <a:rPr lang="en-US" dirty="0" smtClean="0"/>
              <a:t>(also in Asia) but </a:t>
            </a:r>
            <a:r>
              <a:rPr lang="en-US" dirty="0"/>
              <a:t>can </a:t>
            </a:r>
            <a:r>
              <a:rPr lang="en-US" dirty="0" smtClean="0"/>
              <a:t>also be </a:t>
            </a:r>
            <a:r>
              <a:rPr lang="en-US" dirty="0"/>
              <a:t>found </a:t>
            </a:r>
            <a:r>
              <a:rPr lang="en-US" dirty="0" smtClean="0"/>
              <a:t>e.g</a:t>
            </a:r>
            <a:r>
              <a:rPr lang="en-US" dirty="0"/>
              <a:t>. in </a:t>
            </a:r>
            <a:r>
              <a:rPr lang="en-US" dirty="0">
                <a:solidFill>
                  <a:schemeClr val="accent3">
                    <a:lumMod val="75000"/>
                  </a:schemeClr>
                </a:solidFill>
              </a:rPr>
              <a:t>Protestant-Calvinist </a:t>
            </a:r>
            <a:r>
              <a:rPr lang="en-US" dirty="0"/>
              <a:t>or </a:t>
            </a:r>
            <a:r>
              <a:rPr lang="en-US" dirty="0">
                <a:solidFill>
                  <a:schemeClr val="accent3">
                    <a:lumMod val="75000"/>
                  </a:schemeClr>
                </a:solidFill>
              </a:rPr>
              <a:t>Jewish-derived beliefs</a:t>
            </a:r>
            <a:r>
              <a:rPr lang="en-US" dirty="0"/>
              <a:t>. </a:t>
            </a:r>
            <a:endParaRPr lang="en-US" dirty="0" smtClean="0"/>
          </a:p>
          <a:p>
            <a:r>
              <a:rPr lang="en-US" dirty="0" smtClean="0"/>
              <a:t>Their </a:t>
            </a:r>
            <a:r>
              <a:rPr lang="en-US" dirty="0"/>
              <a:t>common basic belief is that </a:t>
            </a:r>
            <a:r>
              <a:rPr lang="en-US" dirty="0">
                <a:solidFill>
                  <a:schemeClr val="accent3">
                    <a:lumMod val="75000"/>
                  </a:schemeClr>
                </a:solidFill>
              </a:rPr>
              <a:t>humans are not fully developed but in a permanent state of further development</a:t>
            </a:r>
            <a:r>
              <a:rPr lang="en-US" dirty="0"/>
              <a:t>, in which they </a:t>
            </a:r>
            <a:r>
              <a:rPr lang="en-US" dirty="0">
                <a:solidFill>
                  <a:schemeClr val="accent3">
                    <a:lumMod val="75000"/>
                  </a:schemeClr>
                </a:solidFill>
              </a:rPr>
              <a:t>themselves actively carry evolution beyond their previous humanity through scientific knowledge and technical progress</a:t>
            </a:r>
            <a:r>
              <a:rPr lang="en-US" dirty="0"/>
              <a:t>. </a:t>
            </a:r>
          </a:p>
          <a:p>
            <a:r>
              <a:rPr lang="en-US" dirty="0"/>
              <a:t>Transhumanist concepts are based on a paradoxical image of man, which describes </a:t>
            </a:r>
            <a:r>
              <a:rPr lang="en-US" dirty="0">
                <a:solidFill>
                  <a:schemeClr val="accent3">
                    <a:lumMod val="75000"/>
                  </a:schemeClr>
                </a:solidFill>
              </a:rPr>
              <a:t>human </a:t>
            </a:r>
            <a:r>
              <a:rPr lang="en-US" dirty="0"/>
              <a:t>as </a:t>
            </a:r>
            <a:r>
              <a:rPr lang="en-US" dirty="0">
                <a:solidFill>
                  <a:schemeClr val="accent3">
                    <a:lumMod val="75000"/>
                  </a:schemeClr>
                </a:solidFill>
              </a:rPr>
              <a:t>imperfect</a:t>
            </a:r>
            <a:r>
              <a:rPr lang="en-US" dirty="0"/>
              <a:t> and </a:t>
            </a:r>
            <a:r>
              <a:rPr lang="en-US" dirty="0" err="1"/>
              <a:t>emphasises</a:t>
            </a:r>
            <a:r>
              <a:rPr lang="en-US" dirty="0"/>
              <a:t> the necessity for his self-improvement and self-conquest, </a:t>
            </a:r>
            <a:r>
              <a:rPr lang="en-US" dirty="0">
                <a:solidFill>
                  <a:schemeClr val="accent3">
                    <a:lumMod val="75000"/>
                  </a:schemeClr>
                </a:solidFill>
              </a:rPr>
              <a:t>but also </a:t>
            </a:r>
            <a:r>
              <a:rPr lang="en-US" dirty="0"/>
              <a:t>sees humankind as the </a:t>
            </a:r>
            <a:r>
              <a:rPr lang="en-US" dirty="0">
                <a:solidFill>
                  <a:schemeClr val="accent3">
                    <a:lumMod val="75000"/>
                  </a:schemeClr>
                </a:solidFill>
              </a:rPr>
              <a:t>"awakener" of the cosmos</a:t>
            </a:r>
            <a:r>
              <a:rPr lang="en-US" dirty="0"/>
              <a:t>, who gives it meaning. </a:t>
            </a:r>
          </a:p>
          <a:p>
            <a:endParaRPr lang="en-US" dirty="0"/>
          </a:p>
          <a:p>
            <a:endParaRPr lang="de-DE" dirty="0"/>
          </a:p>
        </p:txBody>
      </p:sp>
    </p:spTree>
    <p:extLst>
      <p:ext uri="{BB962C8B-B14F-4D97-AF65-F5344CB8AC3E}">
        <p14:creationId xmlns:p14="http://schemas.microsoft.com/office/powerpoint/2010/main" val="2471808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814647"/>
            <a:ext cx="9905999" cy="4976554"/>
          </a:xfrm>
        </p:spPr>
        <p:txBody>
          <a:bodyPr>
            <a:normAutofit/>
          </a:bodyPr>
          <a:lstStyle/>
          <a:p>
            <a:r>
              <a:rPr lang="en-US" dirty="0" smtClean="0"/>
              <a:t>Therefor: </a:t>
            </a:r>
            <a:r>
              <a:rPr lang="en-US" dirty="0" smtClean="0">
                <a:solidFill>
                  <a:schemeClr val="accent3">
                    <a:lumMod val="75000"/>
                  </a:schemeClr>
                </a:solidFill>
              </a:rPr>
              <a:t>Transhumanism </a:t>
            </a:r>
            <a:r>
              <a:rPr lang="en-US" dirty="0">
                <a:solidFill>
                  <a:schemeClr val="accent3">
                    <a:lumMod val="75000"/>
                  </a:schemeClr>
                </a:solidFill>
              </a:rPr>
              <a:t>is </a:t>
            </a:r>
            <a:r>
              <a:rPr lang="en-US" dirty="0" smtClean="0">
                <a:solidFill>
                  <a:schemeClr val="accent3">
                    <a:lumMod val="75000"/>
                  </a:schemeClr>
                </a:solidFill>
              </a:rPr>
              <a:t>transcendentally </a:t>
            </a:r>
            <a:r>
              <a:rPr lang="en-US" dirty="0">
                <a:solidFill>
                  <a:schemeClr val="accent3">
                    <a:lumMod val="75000"/>
                  </a:schemeClr>
                </a:solidFill>
              </a:rPr>
              <a:t>oriented </a:t>
            </a:r>
            <a:r>
              <a:rPr lang="en-US" dirty="0"/>
              <a:t>and aims at that which lies beyond the human being, but can be reached by him. </a:t>
            </a:r>
            <a:endParaRPr lang="en-US" dirty="0" smtClean="0"/>
          </a:p>
          <a:p>
            <a:r>
              <a:rPr lang="en-US" dirty="0" smtClean="0"/>
              <a:t>At </a:t>
            </a:r>
            <a:r>
              <a:rPr lang="en-US" dirty="0"/>
              <a:t>the end of the 19th century, in the context of the growth of capitalist convictions, the Protestant postulate was further developed, especially in the USA, into "the-successful-is-successful-because-God-loves-him". </a:t>
            </a:r>
          </a:p>
          <a:p>
            <a:r>
              <a:rPr lang="en-US" dirty="0" smtClean="0"/>
              <a:t>Ample </a:t>
            </a:r>
            <a:r>
              <a:rPr lang="en-US" dirty="0"/>
              <a:t>references to </a:t>
            </a:r>
            <a:r>
              <a:rPr lang="en-US" dirty="0" smtClean="0"/>
              <a:t>Nietzsche: The </a:t>
            </a:r>
            <a:r>
              <a:rPr lang="en-US" dirty="0"/>
              <a:t>creation of the </a:t>
            </a:r>
            <a:r>
              <a:rPr lang="en-US" dirty="0" err="1"/>
              <a:t>Nietzschean</a:t>
            </a:r>
            <a:r>
              <a:rPr lang="en-US" dirty="0"/>
              <a:t> superman advertises a </a:t>
            </a:r>
            <a:r>
              <a:rPr lang="en-US" dirty="0" err="1"/>
              <a:t>tantalising</a:t>
            </a:r>
            <a:r>
              <a:rPr lang="en-US" dirty="0"/>
              <a:t> transhumanist proposition: If the first cognitive revolution made the "insignificant African ape" master of the world, the </a:t>
            </a:r>
            <a:r>
              <a:rPr lang="en-US" dirty="0">
                <a:solidFill>
                  <a:schemeClr val="accent3">
                    <a:lumMod val="75000"/>
                  </a:schemeClr>
                </a:solidFill>
              </a:rPr>
              <a:t>second cognitive revolution will elevate man to master of the galaxy</a:t>
            </a:r>
            <a:r>
              <a:rPr lang="en-US" dirty="0"/>
              <a:t>.</a:t>
            </a:r>
          </a:p>
          <a:p>
            <a:endParaRPr lang="de-DE" dirty="0"/>
          </a:p>
        </p:txBody>
      </p:sp>
    </p:spTree>
    <p:extLst>
      <p:ext uri="{BB962C8B-B14F-4D97-AF65-F5344CB8AC3E}">
        <p14:creationId xmlns:p14="http://schemas.microsoft.com/office/powerpoint/2010/main" val="2486192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831273"/>
            <a:ext cx="9905999" cy="4959928"/>
          </a:xfrm>
        </p:spPr>
        <p:txBody>
          <a:bodyPr>
            <a:normAutofit lnSpcReduction="10000"/>
          </a:bodyPr>
          <a:lstStyle/>
          <a:p>
            <a:r>
              <a:rPr lang="en-US" dirty="0">
                <a:solidFill>
                  <a:srgbClr val="FFC000"/>
                </a:solidFill>
              </a:rPr>
              <a:t>Technological </a:t>
            </a:r>
            <a:r>
              <a:rPr lang="en-US" dirty="0" err="1">
                <a:solidFill>
                  <a:srgbClr val="FFC000"/>
                </a:solidFill>
              </a:rPr>
              <a:t>posthumanists</a:t>
            </a:r>
            <a:r>
              <a:rPr lang="en-US" dirty="0">
                <a:solidFill>
                  <a:srgbClr val="FFC000"/>
                </a:solidFill>
              </a:rPr>
              <a:t> </a:t>
            </a:r>
            <a:r>
              <a:rPr lang="en-US" dirty="0"/>
              <a:t>argue that </a:t>
            </a:r>
            <a:r>
              <a:rPr lang="en-US" dirty="0">
                <a:solidFill>
                  <a:schemeClr val="accent3">
                    <a:lumMod val="75000"/>
                  </a:schemeClr>
                </a:solidFill>
              </a:rPr>
              <a:t>the (final) human creation </a:t>
            </a:r>
            <a:r>
              <a:rPr lang="en-US" dirty="0"/>
              <a:t>(our final invention) in the form of </a:t>
            </a:r>
            <a:r>
              <a:rPr lang="en-US" dirty="0">
                <a:solidFill>
                  <a:schemeClr val="accent3">
                    <a:lumMod val="75000"/>
                  </a:schemeClr>
                </a:solidFill>
              </a:rPr>
              <a:t>the singular superintelligence </a:t>
            </a:r>
            <a:r>
              <a:rPr lang="en-US" dirty="0"/>
              <a:t>and its then "descendants" created without human intervention </a:t>
            </a:r>
            <a:r>
              <a:rPr lang="en-US" dirty="0">
                <a:solidFill>
                  <a:schemeClr val="accent3">
                    <a:lumMod val="75000"/>
                  </a:schemeClr>
                </a:solidFill>
              </a:rPr>
              <a:t>will awaken the cosmos</a:t>
            </a:r>
            <a:r>
              <a:rPr lang="en-US" dirty="0"/>
              <a:t>, but </a:t>
            </a:r>
            <a:r>
              <a:rPr lang="en-US" dirty="0">
                <a:solidFill>
                  <a:schemeClr val="accent3">
                    <a:lumMod val="75000"/>
                  </a:schemeClr>
                </a:solidFill>
              </a:rPr>
              <a:t>not humans themselves</a:t>
            </a:r>
            <a:r>
              <a:rPr lang="en-US" dirty="0"/>
              <a:t>. </a:t>
            </a:r>
            <a:endParaRPr lang="en-US" dirty="0" smtClean="0"/>
          </a:p>
          <a:p>
            <a:r>
              <a:rPr lang="en-US" dirty="0" smtClean="0"/>
              <a:t>Their </a:t>
            </a:r>
            <a:r>
              <a:rPr lang="en-US" dirty="0"/>
              <a:t>approach thus leads them to the normative demand of the final and complete </a:t>
            </a:r>
            <a:r>
              <a:rPr lang="en-US" dirty="0">
                <a:solidFill>
                  <a:schemeClr val="accent3">
                    <a:lumMod val="75000"/>
                  </a:schemeClr>
                </a:solidFill>
              </a:rPr>
              <a:t>overcoming of man by his technical inventions</a:t>
            </a:r>
            <a:r>
              <a:rPr lang="en-US" dirty="0"/>
              <a:t>, since these are superior to him. </a:t>
            </a:r>
            <a:endParaRPr lang="en-US" dirty="0" smtClean="0"/>
          </a:p>
          <a:p>
            <a:r>
              <a:rPr lang="en-US" dirty="0" smtClean="0"/>
              <a:t>Accordingly</a:t>
            </a:r>
            <a:r>
              <a:rPr lang="en-US" dirty="0"/>
              <a:t>, humanity should make room for a (digital) superintelligence (singularity) created by it and superior to all humanity, which, as a de facto God, creates paradise on earth and in the cosmos - at its discretion, with or without human beings. </a:t>
            </a:r>
            <a:endParaRPr lang="de-DE" dirty="0"/>
          </a:p>
        </p:txBody>
      </p:sp>
    </p:spTree>
    <p:extLst>
      <p:ext uri="{BB962C8B-B14F-4D97-AF65-F5344CB8AC3E}">
        <p14:creationId xmlns:p14="http://schemas.microsoft.com/office/powerpoint/2010/main" val="781841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897775"/>
            <a:ext cx="9905999" cy="4893426"/>
          </a:xfrm>
        </p:spPr>
        <p:txBody>
          <a:bodyPr>
            <a:normAutofit/>
          </a:bodyPr>
          <a:lstStyle/>
          <a:p>
            <a:r>
              <a:rPr lang="en-US" dirty="0" smtClean="0"/>
              <a:t>Confrontation </a:t>
            </a:r>
            <a:r>
              <a:rPr lang="en-US" dirty="0"/>
              <a:t>between "real" transhumanists and technological </a:t>
            </a:r>
            <a:r>
              <a:rPr lang="en-US" dirty="0" err="1"/>
              <a:t>posthumanists</a:t>
            </a:r>
            <a:r>
              <a:rPr lang="en-US" dirty="0"/>
              <a:t>, a conflict of epic </a:t>
            </a:r>
            <a:r>
              <a:rPr lang="en-US" dirty="0" smtClean="0"/>
              <a:t>proportions: </a:t>
            </a:r>
          </a:p>
          <a:p>
            <a:r>
              <a:rPr lang="en-US" dirty="0" smtClean="0">
                <a:solidFill>
                  <a:schemeClr val="accent3">
                    <a:lumMod val="75000"/>
                  </a:schemeClr>
                </a:solidFill>
              </a:rPr>
              <a:t>Transhumanists</a:t>
            </a:r>
            <a:r>
              <a:rPr lang="en-US" dirty="0" smtClean="0"/>
              <a:t> fight </a:t>
            </a:r>
            <a:r>
              <a:rPr lang="en-US" dirty="0"/>
              <a:t>for </a:t>
            </a:r>
            <a:r>
              <a:rPr lang="en-US" dirty="0" smtClean="0"/>
              <a:t>further </a:t>
            </a:r>
            <a:r>
              <a:rPr lang="en-US" dirty="0"/>
              <a:t>development of </a:t>
            </a:r>
            <a:r>
              <a:rPr lang="en-US" dirty="0">
                <a:solidFill>
                  <a:schemeClr val="accent3">
                    <a:lumMod val="75000"/>
                  </a:schemeClr>
                </a:solidFill>
              </a:rPr>
              <a:t>a technically improved humanity</a:t>
            </a:r>
            <a:r>
              <a:rPr lang="en-US" dirty="0"/>
              <a:t> in the sense of an expanded concept of philosophical humanism, </a:t>
            </a:r>
            <a:endParaRPr lang="en-US" dirty="0" smtClean="0"/>
          </a:p>
          <a:p>
            <a:r>
              <a:rPr lang="en-US" dirty="0" smtClean="0"/>
              <a:t>while </a:t>
            </a:r>
            <a:r>
              <a:rPr lang="en-US" dirty="0"/>
              <a:t>the </a:t>
            </a:r>
            <a:r>
              <a:rPr lang="en-US" dirty="0" err="1" smtClean="0">
                <a:solidFill>
                  <a:schemeClr val="accent3">
                    <a:lumMod val="75000"/>
                  </a:schemeClr>
                </a:solidFill>
              </a:rPr>
              <a:t>Posthumanists</a:t>
            </a:r>
            <a:r>
              <a:rPr lang="en-US" dirty="0" smtClean="0"/>
              <a:t> </a:t>
            </a:r>
            <a:r>
              <a:rPr lang="en-US" dirty="0"/>
              <a:t>want to </a:t>
            </a:r>
            <a:r>
              <a:rPr lang="en-US" dirty="0">
                <a:solidFill>
                  <a:schemeClr val="accent3">
                    <a:lumMod val="75000"/>
                  </a:schemeClr>
                </a:solidFill>
              </a:rPr>
              <a:t>overcome humanity </a:t>
            </a:r>
            <a:r>
              <a:rPr lang="en-US" dirty="0"/>
              <a:t>in an </a:t>
            </a:r>
            <a:r>
              <a:rPr lang="en-US" dirty="0" err="1"/>
              <a:t>antihumanist</a:t>
            </a:r>
            <a:r>
              <a:rPr lang="en-US" dirty="0"/>
              <a:t> way through a new "technology species". </a:t>
            </a:r>
            <a:endParaRPr lang="en-US" dirty="0" smtClean="0"/>
          </a:p>
          <a:p>
            <a:r>
              <a:rPr lang="en-US" dirty="0" smtClean="0"/>
              <a:t>Elon </a:t>
            </a:r>
            <a:r>
              <a:rPr lang="en-US" dirty="0"/>
              <a:t>Musk explicitly justified the founding of his company </a:t>
            </a:r>
            <a:r>
              <a:rPr lang="en-US" dirty="0" err="1"/>
              <a:t>Neuralink</a:t>
            </a:r>
            <a:r>
              <a:rPr lang="en-US" dirty="0"/>
              <a:t> by saying that </a:t>
            </a:r>
            <a:r>
              <a:rPr lang="en-US" dirty="0" smtClean="0"/>
              <a:t>for survival, humanity must </a:t>
            </a:r>
            <a:r>
              <a:rPr lang="en-US" dirty="0"/>
              <a:t>arm itself through human-machine </a:t>
            </a:r>
            <a:r>
              <a:rPr lang="en-US" dirty="0" smtClean="0"/>
              <a:t>interfaces, for </a:t>
            </a:r>
            <a:r>
              <a:rPr lang="en-US" dirty="0"/>
              <a:t>the inevitable war against the </a:t>
            </a:r>
            <a:r>
              <a:rPr lang="en-US" dirty="0" smtClean="0"/>
              <a:t>AI Singularity</a:t>
            </a:r>
            <a:endParaRPr lang="de-DE" dirty="0"/>
          </a:p>
        </p:txBody>
      </p:sp>
    </p:spTree>
    <p:extLst>
      <p:ext uri="{BB962C8B-B14F-4D97-AF65-F5344CB8AC3E}">
        <p14:creationId xmlns:p14="http://schemas.microsoft.com/office/powerpoint/2010/main" val="3726978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831273"/>
            <a:ext cx="9905999" cy="4959928"/>
          </a:xfrm>
        </p:spPr>
        <p:txBody>
          <a:bodyPr>
            <a:normAutofit/>
          </a:bodyPr>
          <a:lstStyle/>
          <a:p>
            <a:r>
              <a:rPr lang="en-US" dirty="0"/>
              <a:t>This general euphoria has pseudo-religious overtones, expressing the hope of technocratic technocrats: </a:t>
            </a:r>
          </a:p>
          <a:p>
            <a:r>
              <a:rPr lang="en-US" dirty="0"/>
              <a:t>AI becomes Nirvana, digital resurrection, angelic, where suffering, death and the inevitable complexity of human existence are left behind and man, now as Homo </a:t>
            </a:r>
            <a:r>
              <a:rPr lang="en-US" dirty="0" err="1"/>
              <a:t>virtualensis</a:t>
            </a:r>
            <a:r>
              <a:rPr lang="en-US" dirty="0"/>
              <a:t>, can find his salvation. </a:t>
            </a:r>
          </a:p>
          <a:p>
            <a:r>
              <a:rPr lang="en-US" dirty="0"/>
              <a:t>That </a:t>
            </a:r>
            <a:r>
              <a:rPr lang="en-US" dirty="0" smtClean="0"/>
              <a:t>underlines </a:t>
            </a:r>
            <a:r>
              <a:rPr lang="en-US" dirty="0"/>
              <a:t>the reductionist nature of the fundamental view: the better human is the silicon-based AI. </a:t>
            </a:r>
          </a:p>
          <a:p>
            <a:endParaRPr lang="de-DE" dirty="0"/>
          </a:p>
        </p:txBody>
      </p:sp>
    </p:spTree>
    <p:extLst>
      <p:ext uri="{BB962C8B-B14F-4D97-AF65-F5344CB8AC3E}">
        <p14:creationId xmlns:p14="http://schemas.microsoft.com/office/powerpoint/2010/main" val="717018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5. </a:t>
            </a:r>
            <a:r>
              <a:rPr lang="en-US" dirty="0" smtClean="0">
                <a:solidFill>
                  <a:srgbClr val="FFC000"/>
                </a:solidFill>
              </a:rPr>
              <a:t>Man as a self-purpose - machine as a tool</a:t>
            </a:r>
            <a:endParaRPr lang="de-DE" dirty="0">
              <a:solidFill>
                <a:srgbClr val="FFC000"/>
              </a:solidFill>
            </a:endParaRPr>
          </a:p>
        </p:txBody>
      </p:sp>
      <p:sp>
        <p:nvSpPr>
          <p:cNvPr id="3" name="Inhaltsplatzhalter 2"/>
          <p:cNvSpPr>
            <a:spLocks noGrp="1"/>
          </p:cNvSpPr>
          <p:nvPr>
            <p:ph idx="1"/>
          </p:nvPr>
        </p:nvSpPr>
        <p:spPr>
          <a:xfrm>
            <a:off x="1141412" y="1795548"/>
            <a:ext cx="9905999" cy="4123113"/>
          </a:xfrm>
        </p:spPr>
        <p:txBody>
          <a:bodyPr>
            <a:normAutofit lnSpcReduction="10000"/>
          </a:bodyPr>
          <a:lstStyle/>
          <a:p>
            <a:r>
              <a:rPr lang="en-US" dirty="0" smtClean="0"/>
              <a:t>But what about this view?:</a:t>
            </a:r>
          </a:p>
          <a:p>
            <a:r>
              <a:rPr lang="en-US" dirty="0" smtClean="0"/>
              <a:t>The </a:t>
            </a:r>
            <a:r>
              <a:rPr lang="en-US" dirty="0">
                <a:solidFill>
                  <a:schemeClr val="accent3">
                    <a:lumMod val="75000"/>
                  </a:schemeClr>
                </a:solidFill>
              </a:rPr>
              <a:t>"imperfection" of human beings </a:t>
            </a:r>
            <a:r>
              <a:rPr lang="en-US" dirty="0" smtClean="0">
                <a:solidFill>
                  <a:schemeClr val="accent3">
                    <a:lumMod val="75000"/>
                  </a:schemeClr>
                </a:solidFill>
              </a:rPr>
              <a:t>is natural</a:t>
            </a:r>
            <a:r>
              <a:rPr lang="en-US" dirty="0">
                <a:solidFill>
                  <a:schemeClr val="accent3">
                    <a:lumMod val="75000"/>
                  </a:schemeClr>
                </a:solidFill>
              </a:rPr>
              <a:t>, intentional, and </a:t>
            </a:r>
            <a:r>
              <a:rPr lang="en-US" dirty="0" smtClean="0">
                <a:solidFill>
                  <a:schemeClr val="accent3">
                    <a:lumMod val="75000"/>
                  </a:schemeClr>
                </a:solidFill>
              </a:rPr>
              <a:t>meaningful</a:t>
            </a:r>
            <a:r>
              <a:rPr lang="en-US" dirty="0" smtClean="0"/>
              <a:t>: Illness </a:t>
            </a:r>
            <a:r>
              <a:rPr lang="en-US" dirty="0"/>
              <a:t>and death are </a:t>
            </a:r>
            <a:r>
              <a:rPr lang="en-US" dirty="0" smtClean="0"/>
              <a:t>meaningful phenomena. </a:t>
            </a:r>
          </a:p>
          <a:p>
            <a:r>
              <a:rPr lang="en-US" dirty="0" smtClean="0"/>
              <a:t>We </a:t>
            </a:r>
            <a:r>
              <a:rPr lang="en-US" dirty="0"/>
              <a:t>are </a:t>
            </a:r>
            <a:r>
              <a:rPr lang="en-US" dirty="0">
                <a:solidFill>
                  <a:schemeClr val="accent3">
                    <a:lumMod val="75000"/>
                  </a:schemeClr>
                </a:solidFill>
              </a:rPr>
              <a:t>interconnected and related to each other</a:t>
            </a:r>
            <a:r>
              <a:rPr lang="en-US" dirty="0"/>
              <a:t>. This includes the fact that every human being has an </a:t>
            </a:r>
            <a:r>
              <a:rPr lang="en-US" dirty="0">
                <a:solidFill>
                  <a:schemeClr val="accent3">
                    <a:lumMod val="75000"/>
                  </a:schemeClr>
                </a:solidFill>
              </a:rPr>
              <a:t>intrinsic value that cannot be relativized</a:t>
            </a:r>
            <a:r>
              <a:rPr lang="en-US" dirty="0"/>
              <a:t>. </a:t>
            </a:r>
          </a:p>
          <a:p>
            <a:r>
              <a:rPr lang="en-US" dirty="0"/>
              <a:t>Machines cannot act autonomously, make decisions, or bear responsibility. Their "autonomy" is always only derived. Therefore, </a:t>
            </a:r>
            <a:r>
              <a:rPr lang="en-US" dirty="0">
                <a:solidFill>
                  <a:schemeClr val="accent3">
                    <a:lumMod val="75000"/>
                  </a:schemeClr>
                </a:solidFill>
              </a:rPr>
              <a:t>the goals of all technical products must be </a:t>
            </a:r>
            <a:r>
              <a:rPr lang="en-US" dirty="0" err="1">
                <a:solidFill>
                  <a:schemeClr val="accent3">
                    <a:lumMod val="75000"/>
                  </a:schemeClr>
                </a:solidFill>
              </a:rPr>
              <a:t>relativised</a:t>
            </a:r>
            <a:r>
              <a:rPr lang="en-US" dirty="0">
                <a:solidFill>
                  <a:schemeClr val="accent3">
                    <a:lumMod val="75000"/>
                  </a:schemeClr>
                </a:solidFill>
              </a:rPr>
              <a:t> to those values that are assigned to them by humans. </a:t>
            </a:r>
          </a:p>
          <a:p>
            <a:endParaRPr lang="de-DE" dirty="0"/>
          </a:p>
        </p:txBody>
      </p:sp>
    </p:spTree>
    <p:extLst>
      <p:ext uri="{BB962C8B-B14F-4D97-AF65-F5344CB8AC3E}">
        <p14:creationId xmlns:p14="http://schemas.microsoft.com/office/powerpoint/2010/main" val="3571827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1413" y="618518"/>
            <a:ext cx="9905998" cy="886086"/>
          </a:xfrm>
        </p:spPr>
        <p:txBody>
          <a:bodyPr/>
          <a:lstStyle/>
          <a:p>
            <a:r>
              <a:rPr lang="de-DE" dirty="0" smtClean="0"/>
              <a:t>Content</a:t>
            </a:r>
            <a:endParaRPr lang="de-DE" dirty="0"/>
          </a:p>
        </p:txBody>
      </p:sp>
      <p:sp>
        <p:nvSpPr>
          <p:cNvPr id="3" name="Inhaltsplatzhalter 2"/>
          <p:cNvSpPr>
            <a:spLocks noGrp="1"/>
          </p:cNvSpPr>
          <p:nvPr>
            <p:ph idx="1"/>
          </p:nvPr>
        </p:nvSpPr>
        <p:spPr>
          <a:xfrm>
            <a:off x="1141412" y="1388225"/>
            <a:ext cx="9905999" cy="4402976"/>
          </a:xfrm>
        </p:spPr>
        <p:txBody>
          <a:bodyPr/>
          <a:lstStyle/>
          <a:p>
            <a:r>
              <a:rPr lang="de-DE" dirty="0" smtClean="0"/>
              <a:t>1. Images </a:t>
            </a:r>
            <a:r>
              <a:rPr lang="de-DE" dirty="0" err="1" smtClean="0"/>
              <a:t>of</a:t>
            </a:r>
            <a:r>
              <a:rPr lang="de-DE" dirty="0" smtClean="0"/>
              <a:t> </a:t>
            </a:r>
            <a:r>
              <a:rPr lang="de-DE" dirty="0" err="1" smtClean="0"/>
              <a:t>Humanity</a:t>
            </a:r>
            <a:endParaRPr lang="de-DE" dirty="0" smtClean="0"/>
          </a:p>
          <a:p>
            <a:r>
              <a:rPr lang="en-US" dirty="0" smtClean="0"/>
              <a:t>2. Technological </a:t>
            </a:r>
            <a:r>
              <a:rPr lang="en-US" dirty="0"/>
              <a:t>artefacts are changing our </a:t>
            </a:r>
            <a:r>
              <a:rPr lang="en-US" dirty="0" smtClean="0"/>
              <a:t>self-images</a:t>
            </a:r>
          </a:p>
          <a:p>
            <a:r>
              <a:rPr lang="en-US" dirty="0"/>
              <a:t>3</a:t>
            </a:r>
            <a:r>
              <a:rPr lang="en-US" dirty="0" smtClean="0"/>
              <a:t>. What </a:t>
            </a:r>
            <a:r>
              <a:rPr lang="en-US" dirty="0"/>
              <a:t>is </a:t>
            </a:r>
            <a:r>
              <a:rPr lang="en-US" dirty="0" smtClean="0"/>
              <a:t>a </a:t>
            </a:r>
            <a:r>
              <a:rPr lang="en-US" dirty="0"/>
              <a:t>human being</a:t>
            </a:r>
            <a:r>
              <a:rPr lang="en-US" dirty="0" smtClean="0"/>
              <a:t>?</a:t>
            </a:r>
          </a:p>
          <a:p>
            <a:r>
              <a:rPr lang="en-US" dirty="0"/>
              <a:t>4. </a:t>
            </a:r>
            <a:r>
              <a:rPr lang="en-US" dirty="0" smtClean="0"/>
              <a:t>Transhumanism </a:t>
            </a:r>
            <a:r>
              <a:rPr lang="en-US" dirty="0"/>
              <a:t>and technological </a:t>
            </a:r>
            <a:r>
              <a:rPr lang="en-US" dirty="0" err="1"/>
              <a:t>Posthumanism</a:t>
            </a:r>
            <a:endParaRPr lang="en-US" dirty="0" smtClean="0"/>
          </a:p>
          <a:p>
            <a:r>
              <a:rPr lang="en-US" dirty="0" smtClean="0"/>
              <a:t>5. </a:t>
            </a:r>
            <a:r>
              <a:rPr lang="en-US" dirty="0"/>
              <a:t>Man as a self-purpose - machine as a tool</a:t>
            </a:r>
            <a:endParaRPr lang="de-DE" dirty="0"/>
          </a:p>
        </p:txBody>
      </p:sp>
    </p:spTree>
    <p:extLst>
      <p:ext uri="{BB962C8B-B14F-4D97-AF65-F5344CB8AC3E}">
        <p14:creationId xmlns:p14="http://schemas.microsoft.com/office/powerpoint/2010/main" val="863711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1429789"/>
            <a:ext cx="9905999" cy="4361412"/>
          </a:xfrm>
        </p:spPr>
        <p:txBody>
          <a:bodyPr>
            <a:normAutofit/>
          </a:bodyPr>
          <a:lstStyle/>
          <a:p>
            <a:r>
              <a:rPr lang="en-US" dirty="0"/>
              <a:t>Data are strings whose meaning must be defined. Only by defining the meaning does data become information. In this respect, the concept of </a:t>
            </a:r>
            <a:r>
              <a:rPr lang="en-US" dirty="0">
                <a:solidFill>
                  <a:schemeClr val="accent3">
                    <a:lumMod val="75000"/>
                  </a:schemeClr>
                </a:solidFill>
              </a:rPr>
              <a:t>data processing is not independent of that of information processing. </a:t>
            </a:r>
            <a:endParaRPr lang="en-US" dirty="0" smtClean="0">
              <a:solidFill>
                <a:schemeClr val="accent3">
                  <a:lumMod val="75000"/>
                </a:schemeClr>
              </a:solidFill>
            </a:endParaRPr>
          </a:p>
          <a:p>
            <a:endParaRPr lang="en-US" dirty="0" smtClean="0">
              <a:solidFill>
                <a:schemeClr val="accent3">
                  <a:lumMod val="75000"/>
                </a:schemeClr>
              </a:solidFill>
            </a:endParaRPr>
          </a:p>
          <a:p>
            <a:r>
              <a:rPr lang="en-US" dirty="0" smtClean="0"/>
              <a:t>Information </a:t>
            </a:r>
            <a:r>
              <a:rPr lang="en-US" dirty="0"/>
              <a:t>always comes into being only when it is in a context of meaning (semantics). Semantics, however, is something different from data streams. </a:t>
            </a:r>
            <a:r>
              <a:rPr lang="en-US" dirty="0">
                <a:solidFill>
                  <a:schemeClr val="accent3">
                    <a:lumMod val="75000"/>
                  </a:schemeClr>
                </a:solidFill>
              </a:rPr>
              <a:t>Only if data can be understood it is information, otherwise it is not</a:t>
            </a:r>
            <a:r>
              <a:rPr lang="en-US" dirty="0"/>
              <a:t>. The concept of </a:t>
            </a:r>
            <a:r>
              <a:rPr lang="en-US" dirty="0">
                <a:solidFill>
                  <a:schemeClr val="accent3">
                    <a:lumMod val="75000"/>
                  </a:schemeClr>
                </a:solidFill>
              </a:rPr>
              <a:t>information thus </a:t>
            </a:r>
            <a:r>
              <a:rPr lang="en-US" dirty="0" smtClean="0">
                <a:solidFill>
                  <a:schemeClr val="accent3">
                    <a:lumMod val="75000"/>
                  </a:schemeClr>
                </a:solidFill>
              </a:rPr>
              <a:t>presupposes a </a:t>
            </a:r>
            <a:r>
              <a:rPr lang="en-US" dirty="0">
                <a:solidFill>
                  <a:schemeClr val="accent3">
                    <a:lumMod val="75000"/>
                  </a:schemeClr>
                </a:solidFill>
              </a:rPr>
              <a:t>subject</a:t>
            </a:r>
            <a:r>
              <a:rPr lang="en-US" dirty="0"/>
              <a:t>. </a:t>
            </a:r>
          </a:p>
          <a:p>
            <a:endParaRPr lang="de-DE" dirty="0"/>
          </a:p>
        </p:txBody>
      </p:sp>
    </p:spTree>
    <p:extLst>
      <p:ext uri="{BB962C8B-B14F-4D97-AF65-F5344CB8AC3E}">
        <p14:creationId xmlns:p14="http://schemas.microsoft.com/office/powerpoint/2010/main" val="3210811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1172095"/>
            <a:ext cx="9905999" cy="4619106"/>
          </a:xfrm>
        </p:spPr>
        <p:txBody>
          <a:bodyPr>
            <a:normAutofit lnSpcReduction="10000"/>
          </a:bodyPr>
          <a:lstStyle/>
          <a:p>
            <a:r>
              <a:rPr lang="en-US" dirty="0"/>
              <a:t>Characteristic of pseudo-religious exaltation of AI is the fantasy of emulating human brains on computers. This presupposes that computers, if they reproduce the information processing that takes place in a specific brain, have the same "consciousness", which means that consciousness can be transferred from a brain to a computer</a:t>
            </a:r>
            <a:r>
              <a:rPr lang="en-US" dirty="0" smtClean="0"/>
              <a:t>.</a:t>
            </a:r>
          </a:p>
          <a:p>
            <a:endParaRPr lang="en-US" dirty="0"/>
          </a:p>
          <a:p>
            <a:r>
              <a:rPr lang="en-US" dirty="0" smtClean="0"/>
              <a:t>Understanding </a:t>
            </a:r>
            <a:r>
              <a:rPr lang="en-US" dirty="0"/>
              <a:t>in the narrower sense is a mental act, which thus underlies the processing of information. Thus </a:t>
            </a:r>
            <a:r>
              <a:rPr lang="en-US" dirty="0">
                <a:solidFill>
                  <a:schemeClr val="accent3">
                    <a:lumMod val="75000"/>
                  </a:schemeClr>
                </a:solidFill>
              </a:rPr>
              <a:t>the creative ability of the mind to directly produce meaning is a profoundly human act that cannot be replaced by machines</a:t>
            </a:r>
            <a:r>
              <a:rPr lang="en-US" dirty="0" smtClean="0">
                <a:solidFill>
                  <a:schemeClr val="accent3">
                    <a:lumMod val="75000"/>
                  </a:schemeClr>
                </a:solidFill>
              </a:rPr>
              <a:t>.</a:t>
            </a:r>
          </a:p>
          <a:p>
            <a:endParaRPr lang="en-US" dirty="0"/>
          </a:p>
        </p:txBody>
      </p:sp>
    </p:spTree>
    <p:extLst>
      <p:ext uri="{BB962C8B-B14F-4D97-AF65-F5344CB8AC3E}">
        <p14:creationId xmlns:p14="http://schemas.microsoft.com/office/powerpoint/2010/main" val="1567921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1870364"/>
            <a:ext cx="9905999" cy="3920836"/>
          </a:xfrm>
        </p:spPr>
        <p:txBody>
          <a:bodyPr/>
          <a:lstStyle/>
          <a:p>
            <a:r>
              <a:rPr lang="de-DE" dirty="0" err="1" smtClean="0"/>
              <a:t>Thank</a:t>
            </a:r>
            <a:r>
              <a:rPr lang="de-DE" dirty="0" smtClean="0"/>
              <a:t> </a:t>
            </a:r>
            <a:r>
              <a:rPr lang="de-DE" dirty="0" err="1" smtClean="0"/>
              <a:t>you</a:t>
            </a:r>
            <a:r>
              <a:rPr lang="de-DE" dirty="0" smtClean="0"/>
              <a:t> </a:t>
            </a:r>
            <a:r>
              <a:rPr lang="de-DE" dirty="0" err="1" smtClean="0"/>
              <a:t>very</a:t>
            </a:r>
            <a:r>
              <a:rPr lang="de-DE" dirty="0" smtClean="0"/>
              <a:t> </a:t>
            </a:r>
            <a:r>
              <a:rPr lang="de-DE" dirty="0" err="1" smtClean="0"/>
              <a:t>much</a:t>
            </a:r>
            <a:r>
              <a:rPr lang="de-DE" dirty="0" smtClean="0"/>
              <a:t>!</a:t>
            </a:r>
          </a:p>
          <a:p>
            <a:r>
              <a:rPr lang="de-DE" dirty="0" err="1" smtClean="0"/>
              <a:t>And</a:t>
            </a:r>
            <a:r>
              <a:rPr lang="de-DE" dirty="0" smtClean="0"/>
              <a:t> </a:t>
            </a:r>
            <a:r>
              <a:rPr lang="de-DE" dirty="0" err="1" smtClean="0"/>
              <a:t>now</a:t>
            </a:r>
            <a:r>
              <a:rPr lang="de-DE" dirty="0" smtClean="0"/>
              <a:t>:</a:t>
            </a:r>
          </a:p>
          <a:p>
            <a:r>
              <a:rPr lang="de-DE" dirty="0" err="1" smtClean="0"/>
              <a:t>Let</a:t>
            </a:r>
            <a:r>
              <a:rPr lang="de-DE" dirty="0" smtClean="0"/>
              <a:t> </a:t>
            </a:r>
            <a:r>
              <a:rPr lang="de-DE" dirty="0" err="1" smtClean="0"/>
              <a:t>us</a:t>
            </a:r>
            <a:r>
              <a:rPr lang="de-DE" dirty="0" smtClean="0"/>
              <a:t> </a:t>
            </a:r>
            <a:r>
              <a:rPr lang="de-DE" dirty="0" err="1" smtClean="0"/>
              <a:t>discuss</a:t>
            </a:r>
            <a:r>
              <a:rPr lang="de-DE" dirty="0" smtClean="0"/>
              <a:t> </a:t>
            </a:r>
            <a:r>
              <a:rPr lang="de-DE" dirty="0" err="1" smtClean="0"/>
              <a:t>about</a:t>
            </a:r>
            <a:r>
              <a:rPr lang="de-DE" dirty="0" smtClean="0"/>
              <a:t> </a:t>
            </a:r>
            <a:r>
              <a:rPr lang="de-DE" dirty="0" err="1" smtClean="0"/>
              <a:t>these</a:t>
            </a:r>
            <a:r>
              <a:rPr lang="de-DE" dirty="0" smtClean="0"/>
              <a:t> different </a:t>
            </a:r>
            <a:r>
              <a:rPr lang="de-DE" dirty="0" err="1" smtClean="0"/>
              <a:t>philosophical</a:t>
            </a:r>
            <a:r>
              <a:rPr lang="de-DE" dirty="0" smtClean="0"/>
              <a:t> </a:t>
            </a:r>
            <a:r>
              <a:rPr lang="de-DE" dirty="0" err="1" smtClean="0"/>
              <a:t>views</a:t>
            </a:r>
            <a:r>
              <a:rPr lang="de-DE" dirty="0" smtClean="0"/>
              <a:t>!</a:t>
            </a:r>
          </a:p>
          <a:p>
            <a:r>
              <a:rPr lang="de-DE" dirty="0" smtClean="0"/>
              <a:t>I </a:t>
            </a:r>
            <a:r>
              <a:rPr lang="de-DE" dirty="0" err="1" smtClean="0"/>
              <a:t>know</a:t>
            </a:r>
            <a:r>
              <a:rPr lang="de-DE" dirty="0" smtClean="0"/>
              <a:t>, </a:t>
            </a:r>
            <a:r>
              <a:rPr lang="de-DE" dirty="0" err="1" smtClean="0"/>
              <a:t>that</a:t>
            </a:r>
            <a:r>
              <a:rPr lang="de-DE" dirty="0" smtClean="0"/>
              <a:t> </a:t>
            </a:r>
            <a:r>
              <a:rPr lang="de-DE" dirty="0" err="1" smtClean="0"/>
              <a:t>you</a:t>
            </a:r>
            <a:r>
              <a:rPr lang="de-DE" dirty="0" smtClean="0"/>
              <a:t> </a:t>
            </a:r>
            <a:r>
              <a:rPr lang="de-DE" dirty="0" err="1" smtClean="0"/>
              <a:t>have</a:t>
            </a:r>
            <a:r>
              <a:rPr lang="de-DE" dirty="0" smtClean="0"/>
              <a:t> </a:t>
            </a:r>
            <a:r>
              <a:rPr lang="de-DE" dirty="0" err="1" smtClean="0"/>
              <a:t>prepared</a:t>
            </a:r>
            <a:r>
              <a:rPr lang="de-DE" dirty="0" smtClean="0"/>
              <a:t> </a:t>
            </a:r>
            <a:r>
              <a:rPr lang="de-DE" dirty="0" err="1" smtClean="0"/>
              <a:t>some</a:t>
            </a:r>
            <a:r>
              <a:rPr lang="de-DE" dirty="0" smtClean="0"/>
              <a:t> </a:t>
            </a:r>
            <a:r>
              <a:rPr lang="de-DE" dirty="0" err="1" smtClean="0"/>
              <a:t>questions</a:t>
            </a:r>
            <a:r>
              <a:rPr lang="de-DE" dirty="0" smtClean="0"/>
              <a:t> </a:t>
            </a:r>
            <a:r>
              <a:rPr lang="de-DE" dirty="0" err="1" smtClean="0"/>
              <a:t>for</a:t>
            </a:r>
            <a:r>
              <a:rPr lang="de-DE" dirty="0" smtClean="0"/>
              <a:t> </a:t>
            </a:r>
            <a:r>
              <a:rPr lang="de-DE" dirty="0" err="1" smtClean="0"/>
              <a:t>our</a:t>
            </a:r>
            <a:r>
              <a:rPr lang="de-DE" dirty="0" smtClean="0"/>
              <a:t> </a:t>
            </a:r>
            <a:r>
              <a:rPr lang="de-DE" dirty="0" err="1" smtClean="0"/>
              <a:t>discussion</a:t>
            </a:r>
            <a:r>
              <a:rPr lang="de-DE" dirty="0" smtClean="0"/>
              <a:t>!</a:t>
            </a:r>
          </a:p>
          <a:p>
            <a:r>
              <a:rPr lang="de-DE" dirty="0" err="1" smtClean="0"/>
              <a:t>Please</a:t>
            </a:r>
            <a:r>
              <a:rPr lang="de-DE" dirty="0" smtClean="0"/>
              <a:t> </a:t>
            </a:r>
            <a:r>
              <a:rPr lang="de-DE" dirty="0" err="1" smtClean="0"/>
              <a:t>feel</a:t>
            </a:r>
            <a:r>
              <a:rPr lang="de-DE" dirty="0" smtClean="0"/>
              <a:t> </a:t>
            </a:r>
            <a:r>
              <a:rPr lang="de-DE" dirty="0" err="1" smtClean="0"/>
              <a:t>free</a:t>
            </a:r>
            <a:r>
              <a:rPr lang="de-DE" dirty="0" smtClean="0"/>
              <a:t> </a:t>
            </a:r>
            <a:r>
              <a:rPr lang="de-DE" dirty="0" err="1" smtClean="0"/>
              <a:t>and</a:t>
            </a:r>
            <a:r>
              <a:rPr lang="de-DE" dirty="0" smtClean="0"/>
              <a:t> </a:t>
            </a:r>
            <a:r>
              <a:rPr lang="de-DE" dirty="0" err="1" smtClean="0"/>
              <a:t>invited</a:t>
            </a:r>
            <a:r>
              <a:rPr lang="de-DE" dirty="0" smtClean="0"/>
              <a:t>!</a:t>
            </a:r>
          </a:p>
          <a:p>
            <a:endParaRPr lang="de-DE" dirty="0"/>
          </a:p>
        </p:txBody>
      </p:sp>
    </p:spTree>
    <p:extLst>
      <p:ext uri="{BB962C8B-B14F-4D97-AF65-F5344CB8AC3E}">
        <p14:creationId xmlns:p14="http://schemas.microsoft.com/office/powerpoint/2010/main" val="4088661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a:t>
            </a:r>
            <a:r>
              <a:rPr lang="de-DE" dirty="0">
                <a:solidFill>
                  <a:srgbClr val="FFC000"/>
                </a:solidFill>
              </a:rPr>
              <a:t>Images </a:t>
            </a:r>
            <a:r>
              <a:rPr lang="de-DE" dirty="0" err="1">
                <a:solidFill>
                  <a:srgbClr val="FFC000"/>
                </a:solidFill>
              </a:rPr>
              <a:t>of</a:t>
            </a:r>
            <a:r>
              <a:rPr lang="de-DE" dirty="0">
                <a:solidFill>
                  <a:srgbClr val="FFC000"/>
                </a:solidFill>
              </a:rPr>
              <a:t> </a:t>
            </a:r>
            <a:r>
              <a:rPr lang="de-DE" dirty="0" err="1">
                <a:solidFill>
                  <a:srgbClr val="FFC000"/>
                </a:solidFill>
              </a:rPr>
              <a:t>humanity</a:t>
            </a:r>
            <a:endParaRPr lang="de-DE" dirty="0">
              <a:solidFill>
                <a:srgbClr val="FFC000"/>
              </a:solidFill>
            </a:endParaRPr>
          </a:p>
        </p:txBody>
      </p:sp>
      <p:sp>
        <p:nvSpPr>
          <p:cNvPr id="3" name="Inhaltsplatzhalter 2"/>
          <p:cNvSpPr>
            <a:spLocks noGrp="1"/>
          </p:cNvSpPr>
          <p:nvPr>
            <p:ph idx="1"/>
          </p:nvPr>
        </p:nvSpPr>
        <p:spPr>
          <a:xfrm>
            <a:off x="1141412" y="1670858"/>
            <a:ext cx="9905999" cy="4120343"/>
          </a:xfrm>
        </p:spPr>
        <p:txBody>
          <a:bodyPr>
            <a:normAutofit lnSpcReduction="10000"/>
          </a:bodyPr>
          <a:lstStyle/>
          <a:p>
            <a:pPr marL="0" indent="0">
              <a:buNone/>
            </a:pPr>
            <a:r>
              <a:rPr lang="en-US" dirty="0" smtClean="0"/>
              <a:t>Everybody since ever and approx. more than </a:t>
            </a:r>
            <a:r>
              <a:rPr lang="en-US" dirty="0" smtClean="0">
                <a:solidFill>
                  <a:schemeClr val="accent3">
                    <a:lumMod val="75000"/>
                  </a:schemeClr>
                </a:solidFill>
              </a:rPr>
              <a:t>6.5 billion humans </a:t>
            </a:r>
            <a:r>
              <a:rPr lang="en-US" dirty="0" smtClean="0"/>
              <a:t>worldwide </a:t>
            </a:r>
            <a:r>
              <a:rPr lang="en-US" dirty="0" smtClean="0">
                <a:solidFill>
                  <a:schemeClr val="accent3">
                    <a:lumMod val="75000"/>
                  </a:schemeClr>
                </a:solidFill>
              </a:rPr>
              <a:t>today</a:t>
            </a:r>
            <a:r>
              <a:rPr lang="en-US" dirty="0" smtClean="0"/>
              <a:t>: </a:t>
            </a:r>
          </a:p>
          <a:p>
            <a:pPr marL="0" indent="0">
              <a:buNone/>
            </a:pPr>
            <a:r>
              <a:rPr lang="en-US" dirty="0" smtClean="0">
                <a:solidFill>
                  <a:schemeClr val="accent3">
                    <a:lumMod val="75000"/>
                  </a:schemeClr>
                </a:solidFill>
              </a:rPr>
              <a:t>Humans existence is based directly in </a:t>
            </a:r>
            <a:r>
              <a:rPr lang="en-US" dirty="0" smtClean="0"/>
              <a:t>or from </a:t>
            </a:r>
            <a:r>
              <a:rPr lang="en-US" dirty="0"/>
              <a:t>the </a:t>
            </a:r>
            <a:r>
              <a:rPr lang="en-US" dirty="0" smtClean="0"/>
              <a:t>divine/mind </a:t>
            </a:r>
            <a:r>
              <a:rPr lang="en-US" dirty="0"/>
              <a:t>of the </a:t>
            </a:r>
            <a:r>
              <a:rPr lang="en-US" dirty="0" smtClean="0"/>
              <a:t>universe/underlying </a:t>
            </a:r>
            <a:r>
              <a:rPr lang="en-US" dirty="0">
                <a:solidFill>
                  <a:schemeClr val="accent3">
                    <a:lumMod val="75000"/>
                  </a:schemeClr>
                </a:solidFill>
              </a:rPr>
              <a:t>spirit</a:t>
            </a:r>
            <a:r>
              <a:rPr lang="en-US" dirty="0"/>
              <a:t>. </a:t>
            </a:r>
            <a:endParaRPr lang="en-US" dirty="0" smtClean="0"/>
          </a:p>
          <a:p>
            <a:pPr marL="0" indent="0">
              <a:buNone/>
            </a:pPr>
            <a:r>
              <a:rPr lang="en-US" dirty="0" smtClean="0"/>
              <a:t>Humans, being always and everywhere in God or being in essence God or created </a:t>
            </a:r>
            <a:r>
              <a:rPr lang="en-US" dirty="0"/>
              <a:t>in God's </a:t>
            </a:r>
            <a:r>
              <a:rPr lang="en-US" dirty="0" smtClean="0"/>
              <a:t>image. </a:t>
            </a:r>
          </a:p>
          <a:p>
            <a:pPr marL="0" indent="0">
              <a:buNone/>
            </a:pPr>
            <a:r>
              <a:rPr lang="en-US" dirty="0" smtClean="0"/>
              <a:t>Therefor, you </a:t>
            </a:r>
            <a:r>
              <a:rPr lang="en-US" dirty="0"/>
              <a:t>could </a:t>
            </a:r>
            <a:r>
              <a:rPr lang="en-US" dirty="0" smtClean="0"/>
              <a:t>locate yourself </a:t>
            </a:r>
            <a:r>
              <a:rPr lang="en-US" dirty="0"/>
              <a:t>in a </a:t>
            </a:r>
            <a:r>
              <a:rPr lang="en-US" dirty="0" smtClean="0"/>
              <a:t>vibrant </a:t>
            </a:r>
            <a:r>
              <a:rPr lang="en-US" dirty="0"/>
              <a:t>cosmos and </a:t>
            </a:r>
            <a:r>
              <a:rPr lang="en-US" dirty="0" smtClean="0"/>
              <a:t>your floating/ dancing position is unchallenged in time and space, independent from your achievement or success: Your are always beloved!</a:t>
            </a:r>
          </a:p>
          <a:p>
            <a:endParaRPr lang="de-DE" dirty="0"/>
          </a:p>
        </p:txBody>
      </p:sp>
    </p:spTree>
    <p:extLst>
      <p:ext uri="{BB962C8B-B14F-4D97-AF65-F5344CB8AC3E}">
        <p14:creationId xmlns:p14="http://schemas.microsoft.com/office/powerpoint/2010/main" val="924227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789709"/>
            <a:ext cx="9905999" cy="5001492"/>
          </a:xfrm>
        </p:spPr>
        <p:txBody>
          <a:bodyPr>
            <a:normAutofit fontScale="92500"/>
          </a:bodyPr>
          <a:lstStyle/>
          <a:p>
            <a:r>
              <a:rPr lang="en-US" dirty="0" smtClean="0">
                <a:solidFill>
                  <a:schemeClr val="accent3">
                    <a:lumMod val="75000"/>
                  </a:schemeClr>
                </a:solidFill>
              </a:rPr>
              <a:t>Mostly </a:t>
            </a:r>
            <a:r>
              <a:rPr lang="en-US" dirty="0">
                <a:solidFill>
                  <a:schemeClr val="accent3">
                    <a:lumMod val="75000"/>
                  </a:schemeClr>
                </a:solidFill>
              </a:rPr>
              <a:t>in western countries</a:t>
            </a:r>
            <a:r>
              <a:rPr lang="en-US" dirty="0"/>
              <a:t>: Technological development, which has been accelerating since the 17th century, went hand in hand with the establishment of an increasingly reductionist new religion, in which a </a:t>
            </a:r>
            <a:r>
              <a:rPr lang="en-US" dirty="0" smtClean="0"/>
              <a:t>materialistic-reductive </a:t>
            </a:r>
            <a:r>
              <a:rPr lang="en-US" dirty="0"/>
              <a:t>image of human being became </a:t>
            </a:r>
            <a:r>
              <a:rPr lang="en-US" dirty="0" smtClean="0"/>
              <a:t>embedded.</a:t>
            </a:r>
          </a:p>
          <a:p>
            <a:r>
              <a:rPr lang="en-US" dirty="0" smtClean="0"/>
              <a:t>The </a:t>
            </a:r>
            <a:r>
              <a:rPr lang="en-US" dirty="0"/>
              <a:t>proponents of </a:t>
            </a:r>
            <a:r>
              <a:rPr lang="en-US" dirty="0" smtClean="0"/>
              <a:t>naturalism/materialism </a:t>
            </a:r>
            <a:r>
              <a:rPr lang="en-US" dirty="0"/>
              <a:t>understand their view as a consequence of the results of natural science </a:t>
            </a:r>
            <a:r>
              <a:rPr lang="en-US" dirty="0" smtClean="0"/>
              <a:t>(</a:t>
            </a:r>
            <a:r>
              <a:rPr lang="en-US" dirty="0" smtClean="0">
                <a:solidFill>
                  <a:schemeClr val="accent3">
                    <a:lumMod val="75000"/>
                  </a:schemeClr>
                </a:solidFill>
              </a:rPr>
              <a:t>experiments, mathematics</a:t>
            </a:r>
            <a:r>
              <a:rPr lang="en-US" dirty="0" smtClean="0"/>
              <a:t>) insofar </a:t>
            </a:r>
            <a:r>
              <a:rPr lang="en-US" dirty="0"/>
              <a:t>as this provides a </a:t>
            </a:r>
            <a:r>
              <a:rPr lang="en-US" dirty="0">
                <a:solidFill>
                  <a:schemeClr val="accent3">
                    <a:lumMod val="75000"/>
                  </a:schemeClr>
                </a:solidFill>
              </a:rPr>
              <a:t>complete explanation of the world</a:t>
            </a:r>
            <a:r>
              <a:rPr lang="en-US" dirty="0"/>
              <a:t>, including the position of the human being. </a:t>
            </a:r>
            <a:r>
              <a:rPr lang="en-US" dirty="0" smtClean="0"/>
              <a:t>The </a:t>
            </a:r>
            <a:r>
              <a:rPr lang="en-US" dirty="0"/>
              <a:t>human organism is understood mechanically. The philosopher De La </a:t>
            </a:r>
            <a:r>
              <a:rPr lang="en-US" dirty="0" err="1"/>
              <a:t>Mettrie</a:t>
            </a:r>
            <a:r>
              <a:rPr lang="en-US" dirty="0"/>
              <a:t> coined the expression "</a:t>
            </a:r>
            <a:r>
              <a:rPr lang="en-US" dirty="0" err="1">
                <a:solidFill>
                  <a:schemeClr val="accent3">
                    <a:lumMod val="75000"/>
                  </a:schemeClr>
                </a:solidFill>
              </a:rPr>
              <a:t>L'Homme</a:t>
            </a:r>
            <a:r>
              <a:rPr lang="en-US" dirty="0">
                <a:solidFill>
                  <a:schemeClr val="accent3">
                    <a:lumMod val="75000"/>
                  </a:schemeClr>
                </a:solidFill>
              </a:rPr>
              <a:t> Machine</a:t>
            </a:r>
            <a:r>
              <a:rPr lang="en-US" dirty="0"/>
              <a:t>" as early as in 1748. </a:t>
            </a:r>
            <a:endParaRPr lang="en-US" dirty="0" smtClean="0"/>
          </a:p>
          <a:p>
            <a:r>
              <a:rPr lang="en-US" dirty="0" smtClean="0"/>
              <a:t>In the 19</a:t>
            </a:r>
            <a:r>
              <a:rPr lang="en-US" baseline="30000" dirty="0" smtClean="0"/>
              <a:t>th</a:t>
            </a:r>
            <a:r>
              <a:rPr lang="en-US" dirty="0" smtClean="0"/>
              <a:t> century, Darwin´s theory of evolution </a:t>
            </a:r>
            <a:r>
              <a:rPr lang="en-US" dirty="0"/>
              <a:t>moved humans from the cosmic </a:t>
            </a:r>
            <a:r>
              <a:rPr lang="en-US" dirty="0" err="1"/>
              <a:t>centre</a:t>
            </a:r>
            <a:r>
              <a:rPr lang="en-US" dirty="0"/>
              <a:t> to a somehow and somewhere, not important for the sake of the </a:t>
            </a:r>
            <a:r>
              <a:rPr lang="en-US" dirty="0" smtClean="0"/>
              <a:t>universe. </a:t>
            </a:r>
          </a:p>
          <a:p>
            <a:endParaRPr lang="en-US" dirty="0"/>
          </a:p>
          <a:p>
            <a:endParaRPr lang="de-DE" dirty="0"/>
          </a:p>
        </p:txBody>
      </p:sp>
    </p:spTree>
    <p:extLst>
      <p:ext uri="{BB962C8B-B14F-4D97-AF65-F5344CB8AC3E}">
        <p14:creationId xmlns:p14="http://schemas.microsoft.com/office/powerpoint/2010/main" val="1300593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806335"/>
            <a:ext cx="9905999" cy="4984866"/>
          </a:xfrm>
        </p:spPr>
        <p:txBody>
          <a:bodyPr>
            <a:normAutofit/>
          </a:bodyPr>
          <a:lstStyle/>
          <a:p>
            <a:r>
              <a:rPr lang="en-US" dirty="0" smtClean="0"/>
              <a:t>Today</a:t>
            </a:r>
            <a:r>
              <a:rPr lang="en-US" dirty="0"/>
              <a:t>, </a:t>
            </a:r>
            <a:r>
              <a:rPr lang="en-US" dirty="0" smtClean="0"/>
              <a:t>networking digital technologies </a:t>
            </a:r>
            <a:r>
              <a:rPr lang="en-US" dirty="0"/>
              <a:t>and </a:t>
            </a:r>
            <a:r>
              <a:rPr lang="en-US" dirty="0" smtClean="0"/>
              <a:t>Artificial Intelligence </a:t>
            </a:r>
            <a:r>
              <a:rPr lang="en-US" dirty="0"/>
              <a:t>(AI) are changing the </a:t>
            </a:r>
            <a:r>
              <a:rPr lang="en-US" dirty="0" smtClean="0"/>
              <a:t>planet </a:t>
            </a:r>
            <a:r>
              <a:rPr lang="en-US" dirty="0"/>
              <a:t>and the </a:t>
            </a:r>
            <a:r>
              <a:rPr lang="en-US" dirty="0" err="1"/>
              <a:t>lifes</a:t>
            </a:r>
            <a:r>
              <a:rPr lang="en-US" dirty="0"/>
              <a:t> of each and every one of us and our </a:t>
            </a:r>
            <a:r>
              <a:rPr lang="en-US" dirty="0" smtClean="0"/>
              <a:t>community and also the </a:t>
            </a:r>
            <a:r>
              <a:rPr lang="en-US" dirty="0">
                <a:solidFill>
                  <a:schemeClr val="accent3">
                    <a:lumMod val="75000"/>
                  </a:schemeClr>
                </a:solidFill>
              </a:rPr>
              <a:t>images of humanity</a:t>
            </a:r>
            <a:r>
              <a:rPr lang="en-US" dirty="0" smtClean="0"/>
              <a:t>. </a:t>
            </a:r>
          </a:p>
          <a:p>
            <a:r>
              <a:rPr lang="en-US" dirty="0" smtClean="0"/>
              <a:t>Today</a:t>
            </a:r>
            <a:r>
              <a:rPr lang="en-US" dirty="0"/>
              <a:t>, in view of </a:t>
            </a:r>
            <a:r>
              <a:rPr lang="en-US" dirty="0" err="1"/>
              <a:t>digitalisation</a:t>
            </a:r>
            <a:r>
              <a:rPr lang="en-US" dirty="0"/>
              <a:t> and its underlying focus on data processing, </a:t>
            </a:r>
            <a:r>
              <a:rPr lang="en-US" dirty="0" smtClean="0"/>
              <a:t>humans are </a:t>
            </a:r>
            <a:r>
              <a:rPr lang="en-US" dirty="0"/>
              <a:t>increasingly portrayed as a "</a:t>
            </a:r>
            <a:r>
              <a:rPr lang="en-US" dirty="0">
                <a:solidFill>
                  <a:schemeClr val="accent3">
                    <a:lumMod val="75000"/>
                  </a:schemeClr>
                </a:solidFill>
              </a:rPr>
              <a:t>biological data processing </a:t>
            </a:r>
            <a:r>
              <a:rPr lang="en-US" dirty="0" smtClean="0">
                <a:solidFill>
                  <a:schemeClr val="accent3">
                    <a:lumMod val="75000"/>
                  </a:schemeClr>
                </a:solidFill>
              </a:rPr>
              <a:t>machine</a:t>
            </a:r>
            <a:r>
              <a:rPr lang="en-US" dirty="0" smtClean="0"/>
              <a:t>“, </a:t>
            </a:r>
            <a:endParaRPr lang="en-US" dirty="0"/>
          </a:p>
          <a:p>
            <a:r>
              <a:rPr lang="en-US" dirty="0" smtClean="0"/>
              <a:t>A </a:t>
            </a:r>
            <a:r>
              <a:rPr lang="en-US" dirty="0" err="1"/>
              <a:t>characterisation</a:t>
            </a:r>
            <a:r>
              <a:rPr lang="en-US" dirty="0"/>
              <a:t> that is as radical as it is short-sighted, in which the reductionist view of man of the 19th century in particular is taken to extremes</a:t>
            </a:r>
          </a:p>
          <a:p>
            <a:endParaRPr lang="en-US" dirty="0"/>
          </a:p>
          <a:p>
            <a:endParaRPr lang="de-DE" dirty="0"/>
          </a:p>
        </p:txBody>
      </p:sp>
    </p:spTree>
    <p:extLst>
      <p:ext uri="{BB962C8B-B14F-4D97-AF65-F5344CB8AC3E}">
        <p14:creationId xmlns:p14="http://schemas.microsoft.com/office/powerpoint/2010/main" val="60248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764771"/>
            <a:ext cx="9905999" cy="5026430"/>
          </a:xfrm>
        </p:spPr>
        <p:txBody>
          <a:bodyPr>
            <a:normAutofit lnSpcReduction="10000"/>
          </a:bodyPr>
          <a:lstStyle/>
          <a:p>
            <a:r>
              <a:rPr lang="en-US" dirty="0" smtClean="0"/>
              <a:t>Humans are </a:t>
            </a:r>
            <a:r>
              <a:rPr lang="en-US" dirty="0"/>
              <a:t>increasingly regarded as </a:t>
            </a:r>
            <a:r>
              <a:rPr lang="en-US" dirty="0">
                <a:solidFill>
                  <a:schemeClr val="accent3">
                    <a:lumMod val="75000"/>
                  </a:schemeClr>
                </a:solidFill>
              </a:rPr>
              <a:t>information processing units</a:t>
            </a:r>
            <a:r>
              <a:rPr lang="en-US" dirty="0"/>
              <a:t>. The brain is understood as a computer metaphor, i.e. as a particularly powerful neuronal network: Human consciousness is thus reduced to pure information processing. </a:t>
            </a:r>
            <a:endParaRPr lang="en-US" dirty="0" smtClean="0"/>
          </a:p>
          <a:p>
            <a:r>
              <a:rPr lang="en-US" dirty="0" smtClean="0">
                <a:solidFill>
                  <a:schemeClr val="accent3">
                    <a:lumMod val="75000"/>
                  </a:schemeClr>
                </a:solidFill>
              </a:rPr>
              <a:t>The </a:t>
            </a:r>
            <a:r>
              <a:rPr lang="en-US" dirty="0">
                <a:solidFill>
                  <a:schemeClr val="accent3">
                    <a:lumMod val="75000"/>
                  </a:schemeClr>
                </a:solidFill>
              </a:rPr>
              <a:t>spiritual is reduced to information </a:t>
            </a:r>
            <a:r>
              <a:rPr lang="en-US" dirty="0"/>
              <a:t>and information processing. Systematically, the order of dependence of the terms is </a:t>
            </a:r>
            <a:r>
              <a:rPr lang="en-US" dirty="0" smtClean="0"/>
              <a:t>reversed.</a:t>
            </a:r>
            <a:endParaRPr lang="en-US" dirty="0"/>
          </a:p>
          <a:p>
            <a:r>
              <a:rPr lang="en-US" dirty="0"/>
              <a:t>In the process, it is forgotten that the concept of information itself can only be defined with reference to semantics, i.e. to the mental</a:t>
            </a:r>
            <a:r>
              <a:rPr lang="en-US" dirty="0" smtClean="0"/>
              <a:t>. Understanding </a:t>
            </a:r>
            <a:r>
              <a:rPr lang="en-US" dirty="0"/>
              <a:t>is a mental act that underlies the processing of information and </a:t>
            </a:r>
            <a:r>
              <a:rPr lang="en-US" dirty="0" smtClean="0"/>
              <a:t>it is </a:t>
            </a:r>
            <a:r>
              <a:rPr lang="en-US" dirty="0"/>
              <a:t>not a consequence of data processing. Thus, </a:t>
            </a:r>
            <a:r>
              <a:rPr lang="en-US" dirty="0">
                <a:solidFill>
                  <a:srgbClr val="FFC000"/>
                </a:solidFill>
              </a:rPr>
              <a:t>the creative ability of the mind to directly produce meaning is a profoundly human act that cannot be replaced by machines.</a:t>
            </a:r>
          </a:p>
          <a:p>
            <a:endParaRPr lang="en-US" dirty="0"/>
          </a:p>
          <a:p>
            <a:endParaRPr lang="de-DE" dirty="0"/>
          </a:p>
        </p:txBody>
      </p:sp>
    </p:spTree>
    <p:extLst>
      <p:ext uri="{BB962C8B-B14F-4D97-AF65-F5344CB8AC3E}">
        <p14:creationId xmlns:p14="http://schemas.microsoft.com/office/powerpoint/2010/main" val="4202352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 </a:t>
            </a:r>
            <a:r>
              <a:rPr lang="en-US" dirty="0" smtClean="0">
                <a:solidFill>
                  <a:srgbClr val="FFC000"/>
                </a:solidFill>
              </a:rPr>
              <a:t>Technological </a:t>
            </a:r>
            <a:r>
              <a:rPr lang="en-US" dirty="0">
                <a:solidFill>
                  <a:srgbClr val="FFC000"/>
                </a:solidFill>
              </a:rPr>
              <a:t>artefacts are changing our self-images</a:t>
            </a:r>
            <a:endParaRPr lang="de-DE" dirty="0">
              <a:solidFill>
                <a:srgbClr val="FFC000"/>
              </a:solidFill>
            </a:endParaRPr>
          </a:p>
        </p:txBody>
      </p:sp>
      <p:sp>
        <p:nvSpPr>
          <p:cNvPr id="3" name="Inhaltsplatzhalter 2"/>
          <p:cNvSpPr>
            <a:spLocks noGrp="1"/>
          </p:cNvSpPr>
          <p:nvPr>
            <p:ph idx="1"/>
          </p:nvPr>
        </p:nvSpPr>
        <p:spPr/>
        <p:txBody>
          <a:bodyPr>
            <a:normAutofit fontScale="92500" lnSpcReduction="10000"/>
          </a:bodyPr>
          <a:lstStyle/>
          <a:p>
            <a:r>
              <a:rPr lang="en-US" dirty="0" smtClean="0"/>
              <a:t>In the 4</a:t>
            </a:r>
            <a:r>
              <a:rPr lang="en-US" baseline="30000" dirty="0" smtClean="0"/>
              <a:t>th</a:t>
            </a:r>
            <a:r>
              <a:rPr lang="en-US" dirty="0" smtClean="0"/>
              <a:t> industrial revolution, production </a:t>
            </a:r>
            <a:r>
              <a:rPr lang="en-US" dirty="0"/>
              <a:t>is being </a:t>
            </a:r>
            <a:r>
              <a:rPr lang="en-US" dirty="0" smtClean="0"/>
              <a:t>optimized </a:t>
            </a:r>
            <a:r>
              <a:rPr lang="en-US" dirty="0"/>
              <a:t>through digital networking of intelligent machines and Big Data applications, that is fundamentally changing </a:t>
            </a:r>
            <a:r>
              <a:rPr lang="en-US" dirty="0" smtClean="0"/>
              <a:t>production, consumption and our social-cultural life. </a:t>
            </a:r>
            <a:endParaRPr lang="en-US" dirty="0"/>
          </a:p>
          <a:p>
            <a:r>
              <a:rPr lang="en-US" dirty="0" smtClean="0"/>
              <a:t>In </a:t>
            </a:r>
            <a:r>
              <a:rPr lang="en-US" dirty="0"/>
              <a:t>the philosophy of technology, man is understood as </a:t>
            </a:r>
            <a:r>
              <a:rPr lang="en-US" dirty="0">
                <a:solidFill>
                  <a:schemeClr val="accent3">
                    <a:lumMod val="75000"/>
                  </a:schemeClr>
                </a:solidFill>
              </a:rPr>
              <a:t>homo </a:t>
            </a:r>
            <a:r>
              <a:rPr lang="en-US" dirty="0" err="1">
                <a:solidFill>
                  <a:schemeClr val="accent3">
                    <a:lumMod val="75000"/>
                  </a:schemeClr>
                </a:solidFill>
              </a:rPr>
              <a:t>faber</a:t>
            </a:r>
            <a:r>
              <a:rPr lang="en-US" dirty="0"/>
              <a:t>. In this sense, creating, technology, even changing the environment, have been an essential part of being human since the earliest use of tools. </a:t>
            </a:r>
          </a:p>
          <a:p>
            <a:r>
              <a:rPr lang="en-US" dirty="0" smtClean="0">
                <a:solidFill>
                  <a:schemeClr val="accent3">
                    <a:lumMod val="75000"/>
                  </a:schemeClr>
                </a:solidFill>
              </a:rPr>
              <a:t>Technology </a:t>
            </a:r>
            <a:r>
              <a:rPr lang="en-US" dirty="0">
                <a:solidFill>
                  <a:schemeClr val="accent3">
                    <a:lumMod val="75000"/>
                  </a:schemeClr>
                </a:solidFill>
              </a:rPr>
              <a:t>shapes the world view </a:t>
            </a:r>
            <a:r>
              <a:rPr lang="en-US" dirty="0"/>
              <a:t>and the image of man and thus becomes an end in itself. </a:t>
            </a:r>
          </a:p>
          <a:p>
            <a:endParaRPr lang="de-DE" dirty="0"/>
          </a:p>
        </p:txBody>
      </p:sp>
    </p:spTree>
    <p:extLst>
      <p:ext uri="{BB962C8B-B14F-4D97-AF65-F5344CB8AC3E}">
        <p14:creationId xmlns:p14="http://schemas.microsoft.com/office/powerpoint/2010/main" val="464422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906087"/>
            <a:ext cx="9905999" cy="4885114"/>
          </a:xfrm>
        </p:spPr>
        <p:txBody>
          <a:bodyPr>
            <a:normAutofit/>
          </a:bodyPr>
          <a:lstStyle/>
          <a:p>
            <a:r>
              <a:rPr lang="en-US" dirty="0" smtClean="0"/>
              <a:t>The </a:t>
            </a:r>
            <a:r>
              <a:rPr lang="en-US" dirty="0"/>
              <a:t>analyses of the history and philosophy of technology show that the materialistic </a:t>
            </a:r>
            <a:r>
              <a:rPr lang="en-US" dirty="0">
                <a:solidFill>
                  <a:schemeClr val="accent3">
                    <a:lumMod val="75000"/>
                  </a:schemeClr>
                </a:solidFill>
              </a:rPr>
              <a:t>view of the world was essentially promoted by </a:t>
            </a:r>
            <a:r>
              <a:rPr lang="en-US" dirty="0" err="1">
                <a:solidFill>
                  <a:schemeClr val="accent3">
                    <a:lumMod val="75000"/>
                  </a:schemeClr>
                </a:solidFill>
              </a:rPr>
              <a:t>mechanisation</a:t>
            </a:r>
            <a:r>
              <a:rPr lang="en-US" dirty="0" smtClean="0"/>
              <a:t>. </a:t>
            </a:r>
            <a:r>
              <a:rPr lang="en-US" dirty="0"/>
              <a:t>As a result, man also understood the movements in nature, including living beings and including his own body, as material processes. </a:t>
            </a:r>
          </a:p>
          <a:p>
            <a:r>
              <a:rPr lang="en-US" dirty="0" smtClean="0"/>
              <a:t>You every day dealing with </a:t>
            </a:r>
            <a:r>
              <a:rPr lang="en-US" dirty="0">
                <a:solidFill>
                  <a:schemeClr val="accent3">
                    <a:lumMod val="75000"/>
                  </a:schemeClr>
                </a:solidFill>
              </a:rPr>
              <a:t>technical artefacts have </a:t>
            </a:r>
            <a:r>
              <a:rPr lang="en-US" dirty="0" smtClean="0">
                <a:solidFill>
                  <a:schemeClr val="accent3">
                    <a:lumMod val="75000"/>
                  </a:schemeClr>
                </a:solidFill>
              </a:rPr>
              <a:t>more </a:t>
            </a:r>
            <a:r>
              <a:rPr lang="en-US" dirty="0">
                <a:solidFill>
                  <a:schemeClr val="accent3">
                    <a:lumMod val="75000"/>
                  </a:schemeClr>
                </a:solidFill>
              </a:rPr>
              <a:t>influence </a:t>
            </a:r>
            <a:r>
              <a:rPr lang="en-US" dirty="0"/>
              <a:t>on </a:t>
            </a:r>
            <a:r>
              <a:rPr lang="en-US" dirty="0" smtClean="0"/>
              <a:t>your </a:t>
            </a:r>
            <a:r>
              <a:rPr lang="en-US" dirty="0"/>
              <a:t>understanding of the world </a:t>
            </a:r>
            <a:r>
              <a:rPr lang="en-US" dirty="0">
                <a:solidFill>
                  <a:schemeClr val="accent3">
                    <a:lumMod val="75000"/>
                  </a:schemeClr>
                </a:solidFill>
              </a:rPr>
              <a:t>than the science behind these artefacts</a:t>
            </a:r>
            <a:r>
              <a:rPr lang="en-US" dirty="0"/>
              <a:t>. </a:t>
            </a:r>
            <a:r>
              <a:rPr lang="en-US" dirty="0" smtClean="0"/>
              <a:t>In </a:t>
            </a:r>
            <a:r>
              <a:rPr lang="en-US" dirty="0"/>
              <a:t>terms of the theory of science, this view corresponds to the ideas of </a:t>
            </a:r>
            <a:r>
              <a:rPr lang="en-US" dirty="0">
                <a:solidFill>
                  <a:schemeClr val="accent3">
                    <a:lumMod val="75000"/>
                  </a:schemeClr>
                </a:solidFill>
              </a:rPr>
              <a:t>constructivism</a:t>
            </a:r>
            <a:r>
              <a:rPr lang="en-US" dirty="0"/>
              <a:t>. This </a:t>
            </a:r>
            <a:r>
              <a:rPr lang="en-US" dirty="0" err="1"/>
              <a:t>criticises</a:t>
            </a:r>
            <a:r>
              <a:rPr lang="en-US" dirty="0"/>
              <a:t> the idealistic overvaluation of theories in the analysis of science and </a:t>
            </a:r>
            <a:r>
              <a:rPr lang="en-US" dirty="0" err="1"/>
              <a:t>emphasises</a:t>
            </a:r>
            <a:r>
              <a:rPr lang="en-US" dirty="0"/>
              <a:t> their pragmatic character. </a:t>
            </a:r>
          </a:p>
          <a:p>
            <a:endParaRPr lang="en-US" dirty="0"/>
          </a:p>
          <a:p>
            <a:endParaRPr lang="de-DE" dirty="0"/>
          </a:p>
        </p:txBody>
      </p:sp>
    </p:spTree>
    <p:extLst>
      <p:ext uri="{BB962C8B-B14F-4D97-AF65-F5344CB8AC3E}">
        <p14:creationId xmlns:p14="http://schemas.microsoft.com/office/powerpoint/2010/main" val="68790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141412" y="548640"/>
            <a:ext cx="9905999" cy="5242561"/>
          </a:xfrm>
        </p:spPr>
        <p:txBody>
          <a:bodyPr>
            <a:normAutofit/>
          </a:bodyPr>
          <a:lstStyle/>
          <a:p>
            <a:r>
              <a:rPr lang="en-US" dirty="0" smtClean="0"/>
              <a:t>-&gt; Psychologically</a:t>
            </a:r>
            <a:r>
              <a:rPr lang="en-US" dirty="0"/>
              <a:t>: Self-moving technical devices leaves more of a formative impression on human thinking than knowledge of physics and chemistry, which is only very superficial in most people anyway. </a:t>
            </a:r>
          </a:p>
          <a:p>
            <a:r>
              <a:rPr lang="en-US" dirty="0" smtClean="0"/>
              <a:t>A </a:t>
            </a:r>
            <a:r>
              <a:rPr lang="en-US" dirty="0"/>
              <a:t>very early approach to people's </a:t>
            </a:r>
            <a:r>
              <a:rPr lang="en-US" dirty="0">
                <a:solidFill>
                  <a:schemeClr val="accent3">
                    <a:lumMod val="75000"/>
                  </a:schemeClr>
                </a:solidFill>
              </a:rPr>
              <a:t>technical creativity </a:t>
            </a:r>
            <a:r>
              <a:rPr lang="en-US" dirty="0"/>
              <a:t>understands it as an extension, </a:t>
            </a:r>
            <a:r>
              <a:rPr lang="en-US" dirty="0">
                <a:solidFill>
                  <a:schemeClr val="accent3">
                    <a:lumMod val="75000"/>
                  </a:schemeClr>
                </a:solidFill>
              </a:rPr>
              <a:t>as an expansion of human abilities</a:t>
            </a:r>
            <a:r>
              <a:rPr lang="en-US" dirty="0"/>
              <a:t>. In principle, tools can do the same things that a human body can do, but much better in a specific sub-area.  </a:t>
            </a:r>
          </a:p>
          <a:p>
            <a:r>
              <a:rPr lang="en-US" dirty="0"/>
              <a:t>The connection considered here is based on the fact that </a:t>
            </a:r>
            <a:r>
              <a:rPr lang="en-US" dirty="0">
                <a:solidFill>
                  <a:schemeClr val="accent3">
                    <a:lumMod val="75000"/>
                  </a:schemeClr>
                </a:solidFill>
              </a:rPr>
              <a:t>people</a:t>
            </a:r>
            <a:r>
              <a:rPr lang="en-US" dirty="0"/>
              <a:t> subsequently </a:t>
            </a:r>
            <a:r>
              <a:rPr lang="en-US" dirty="0">
                <a:solidFill>
                  <a:schemeClr val="accent3">
                    <a:lumMod val="75000"/>
                  </a:schemeClr>
                </a:solidFill>
              </a:rPr>
              <a:t>admire their own technical creation because it can do more than they can in their respective special field</a:t>
            </a:r>
            <a:r>
              <a:rPr lang="en-US" dirty="0"/>
              <a:t>. Even the steam engine was much stronger and more enduring than humans could ever be. </a:t>
            </a:r>
          </a:p>
          <a:p>
            <a:endParaRPr lang="en-US" dirty="0"/>
          </a:p>
          <a:p>
            <a:endParaRPr lang="de-DE" dirty="0"/>
          </a:p>
        </p:txBody>
      </p:sp>
    </p:spTree>
    <p:extLst>
      <p:ext uri="{BB962C8B-B14F-4D97-AF65-F5344CB8AC3E}">
        <p14:creationId xmlns:p14="http://schemas.microsoft.com/office/powerpoint/2010/main" val="2483298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chaltkreis">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Schaltkreis</Template>
  <TotalTime>0</TotalTime>
  <Words>2081</Words>
  <Application>Microsoft Office PowerPoint</Application>
  <PresentationFormat>Breitbild</PresentationFormat>
  <Paragraphs>79</Paragraphs>
  <Slides>22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22</vt:i4>
      </vt:variant>
    </vt:vector>
  </HeadingPairs>
  <TitlesOfParts>
    <vt:vector size="26" baseType="lpstr">
      <vt:lpstr>Arial</vt:lpstr>
      <vt:lpstr>Trebuchet MS</vt:lpstr>
      <vt:lpstr>Tw Cen MT</vt:lpstr>
      <vt:lpstr>Schaltkreis</vt:lpstr>
      <vt:lpstr>I am only human after all</vt:lpstr>
      <vt:lpstr>Content</vt:lpstr>
      <vt:lpstr>1. Images of humanity</vt:lpstr>
      <vt:lpstr>PowerPoint-Präsentation</vt:lpstr>
      <vt:lpstr>PowerPoint-Präsentation</vt:lpstr>
      <vt:lpstr>PowerPoint-Präsentation</vt:lpstr>
      <vt:lpstr>2. Technological artefacts are changing our self-images</vt:lpstr>
      <vt:lpstr>PowerPoint-Präsentation</vt:lpstr>
      <vt:lpstr>PowerPoint-Präsentation</vt:lpstr>
      <vt:lpstr>3. What is A human being?</vt:lpstr>
      <vt:lpstr>PowerPoint-Präsentation</vt:lpstr>
      <vt:lpstr>PowerPoint-Präsentation</vt:lpstr>
      <vt:lpstr>4. Transhumanism and technological Posthumanism</vt:lpstr>
      <vt:lpstr>PowerPoint-Präsentation</vt:lpstr>
      <vt:lpstr>PowerPoint-Präsentation</vt:lpstr>
      <vt:lpstr>PowerPoint-Präsentation</vt:lpstr>
      <vt:lpstr>PowerPoint-Präsentation</vt:lpstr>
      <vt:lpstr>PowerPoint-Präsentation</vt:lpstr>
      <vt:lpstr>5. Man as a self-purpose - machine as a tool</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Familie Schmiedchen</dc:creator>
  <cp:lastModifiedBy>Stapf-Fine, Heinz</cp:lastModifiedBy>
  <cp:revision>34</cp:revision>
  <dcterms:created xsi:type="dcterms:W3CDTF">2022-06-20T13:28:58Z</dcterms:created>
  <dcterms:modified xsi:type="dcterms:W3CDTF">2022-06-27T16:26:37Z</dcterms:modified>
</cp:coreProperties>
</file>